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62" r:id="rId5"/>
    <p:sldId id="265" r:id="rId6"/>
    <p:sldId id="261" r:id="rId7"/>
    <p:sldId id="260" r:id="rId8"/>
    <p:sldId id="266" r:id="rId9"/>
    <p:sldId id="267" r:id="rId10"/>
    <p:sldId id="268" r:id="rId11"/>
    <p:sldId id="269" r:id="rId12"/>
    <p:sldId id="272" r:id="rId13"/>
    <p:sldId id="271" r:id="rId14"/>
    <p:sldId id="273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469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rina\Downloads\&#1044;&#1083;&#1103;%20&#1087;&#1088;&#1077;&#1079;&#1077;&#1085;&#1090;&#1072;&#1096;&#1082;&#108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arina\Downloads\&#1044;&#1083;&#1103;%20&#1087;&#1088;&#1077;&#1079;&#1077;&#1085;&#1090;&#1072;&#1096;&#1082;&#108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Лист1!$B$3:$B$5</c:f>
              <c:strCache>
                <c:ptCount val="1"/>
                <c:pt idx="0">
                  <c:v>64% 72% 87%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950617283950617E-3"/>
                  <c:y val="9.76525879685715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864197530864196E-3"/>
                  <c:y val="0.1143473775636256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864197530864196E-3"/>
                  <c:y val="9.7793773391430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Лист1!$B$3:$B$5</c:f>
              <c:numCache>
                <c:formatCode>0%</c:formatCode>
                <c:ptCount val="3"/>
                <c:pt idx="0">
                  <c:v>0.64</c:v>
                </c:pt>
                <c:pt idx="1">
                  <c:v>0.72</c:v>
                </c:pt>
                <c:pt idx="2">
                  <c:v>0.87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317120"/>
        <c:axId val="50834432"/>
        <c:axId val="0"/>
      </c:bar3DChart>
      <c:catAx>
        <c:axId val="45317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50834432"/>
        <c:crosses val="autoZero"/>
        <c:auto val="1"/>
        <c:lblAlgn val="ctr"/>
        <c:lblOffset val="100"/>
        <c:noMultiLvlLbl val="0"/>
      </c:catAx>
      <c:valAx>
        <c:axId val="508344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53171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Лист1!$J$3:$J$5</c:f>
              <c:strCache>
                <c:ptCount val="1"/>
                <c:pt idx="0">
                  <c:v>2014 2015 2016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5.0670749489647126E-4"/>
                  <c:y val="8.64145376354159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3780499659764754E-4"/>
                  <c:y val="0.109988968093641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6.754884806065909E-4"/>
                  <c:y val="8.3608504974521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Лист1!$J$3:$J$5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Лист1!$K$3:$K$5</c:f>
              <c:numCache>
                <c:formatCode>0%</c:formatCode>
                <c:ptCount val="3"/>
                <c:pt idx="0">
                  <c:v>0.37</c:v>
                </c:pt>
                <c:pt idx="1">
                  <c:v>0.75</c:v>
                </c:pt>
                <c:pt idx="2">
                  <c:v>0.45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2129792"/>
        <c:axId val="52131328"/>
        <c:axId val="0"/>
      </c:bar3DChart>
      <c:catAx>
        <c:axId val="5212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52131328"/>
        <c:crosses val="autoZero"/>
        <c:auto val="1"/>
        <c:lblAlgn val="ctr"/>
        <c:lblOffset val="100"/>
        <c:noMultiLvlLbl val="0"/>
      </c:catAx>
      <c:valAx>
        <c:axId val="52131328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521297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44DDB0-16B5-4391-93E9-C91064F35872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79A85AA-8B51-42EC-93D1-E74AB8513A86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Отдел поддержки информационных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ресурсов и ДО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E20C875-E950-460F-98F2-68AF2AF2E5E6}" type="parTrans" cxnId="{B2A12022-F3EB-4AE5-8188-D4C4B87EF00B}">
      <dgm:prSet/>
      <dgm:spPr/>
      <dgm:t>
        <a:bodyPr/>
        <a:lstStyle/>
        <a:p>
          <a:endParaRPr lang="ru-RU"/>
        </a:p>
      </dgm:t>
    </dgm:pt>
    <dgm:pt modelId="{047B0B0D-F050-4D16-ABED-59B78AFB7C5C}" type="sibTrans" cxnId="{B2A12022-F3EB-4AE5-8188-D4C4B87EF00B}">
      <dgm:prSet/>
      <dgm:spPr/>
      <dgm:t>
        <a:bodyPr/>
        <a:lstStyle/>
        <a:p>
          <a:endParaRPr lang="ru-RU"/>
        </a:p>
      </dgm:t>
    </dgm:pt>
    <dgm:pt modelId="{F662D0F3-751E-4997-87AE-8D2B76C1ADC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Проверка на заимствования 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кандидатских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и </a:t>
          </a:r>
          <a:r>
            <a:rPr lang="ru-RU" i="1" dirty="0" smtClean="0">
              <a:latin typeface="Times New Roman" pitchFamily="18" charset="0"/>
              <a:cs typeface="Times New Roman" pitchFamily="18" charset="0"/>
            </a:rPr>
            <a:t>докторских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диссертационных работ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28F917B-C0BA-423C-8493-7470A1492C30}" type="parTrans" cxnId="{B0442EA7-E30C-4A31-A940-8B3F6CBA9820}">
      <dgm:prSet/>
      <dgm:spPr/>
      <dgm:t>
        <a:bodyPr/>
        <a:lstStyle/>
        <a:p>
          <a:endParaRPr lang="ru-RU"/>
        </a:p>
      </dgm:t>
    </dgm:pt>
    <dgm:pt modelId="{E4D4B1AC-4D52-4E88-925F-7800F418E77C}" type="sibTrans" cxnId="{B0442EA7-E30C-4A31-A940-8B3F6CBA9820}">
      <dgm:prSet/>
      <dgm:spPr/>
      <dgm:t>
        <a:bodyPr/>
        <a:lstStyle/>
        <a:p>
          <a:endParaRPr lang="ru-RU"/>
        </a:p>
      </dgm:t>
    </dgm:pt>
    <dgm:pt modelId="{8B1010A5-90D5-48BD-9CCA-3431CE546CC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Авторизация сотрудников кафедр в системе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Антиплагиат.ВУЗ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для дальнейшей проверки ВКР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4875736-B983-403E-B99E-462E37446EE7}" type="parTrans" cxnId="{9DE3B67C-B2DF-4869-A034-527359905122}">
      <dgm:prSet/>
      <dgm:spPr/>
      <dgm:t>
        <a:bodyPr/>
        <a:lstStyle/>
        <a:p>
          <a:endParaRPr lang="ru-RU"/>
        </a:p>
      </dgm:t>
    </dgm:pt>
    <dgm:pt modelId="{233532C4-12B3-4C63-B0DF-9D2D8D7DD83B}" type="sibTrans" cxnId="{9DE3B67C-B2DF-4869-A034-527359905122}">
      <dgm:prSet/>
      <dgm:spPr/>
      <dgm:t>
        <a:bodyPr/>
        <a:lstStyle/>
        <a:p>
          <a:endParaRPr lang="ru-RU"/>
        </a:p>
      </dgm:t>
    </dgm:pt>
    <dgm:pt modelId="{002EE525-7389-40F3-BA27-3037DF5C70C0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Кафедры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8B9727A-5657-4DC0-ACDF-10E915454A72}" type="parTrans" cxnId="{07DD1D06-A12C-42CE-9E06-09B0EAFCBEAE}">
      <dgm:prSet/>
      <dgm:spPr/>
      <dgm:t>
        <a:bodyPr/>
        <a:lstStyle/>
        <a:p>
          <a:endParaRPr lang="ru-RU"/>
        </a:p>
      </dgm:t>
    </dgm:pt>
    <dgm:pt modelId="{5BF50A48-A16F-4979-A433-89E6A76E054E}" type="sibTrans" cxnId="{07DD1D06-A12C-42CE-9E06-09B0EAFCBEAE}">
      <dgm:prSet/>
      <dgm:spPr/>
      <dgm:t>
        <a:bodyPr/>
        <a:lstStyle/>
        <a:p>
          <a:endParaRPr lang="ru-RU"/>
        </a:p>
      </dgm:t>
    </dgm:pt>
    <dgm:pt modelId="{0DDE6C2C-24D5-4189-B700-A79EB6C395E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Проверка ВКР бакалавров и специалистов, магистерских диссертаций на наличие заимствованного текста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9EA9E12-35B6-4FD2-9446-A5E681133150}" type="parTrans" cxnId="{C1EE520A-72A9-4EC6-99F5-D2DD8C3906BA}">
      <dgm:prSet/>
      <dgm:spPr/>
      <dgm:t>
        <a:bodyPr/>
        <a:lstStyle/>
        <a:p>
          <a:endParaRPr lang="ru-RU"/>
        </a:p>
      </dgm:t>
    </dgm:pt>
    <dgm:pt modelId="{51986929-A55F-4A7F-A028-A7B54414D8D8}" type="sibTrans" cxnId="{C1EE520A-72A9-4EC6-99F5-D2DD8C3906BA}">
      <dgm:prSet/>
      <dgm:spPr/>
      <dgm:t>
        <a:bodyPr/>
        <a:lstStyle/>
        <a:p>
          <a:endParaRPr lang="ru-RU"/>
        </a:p>
      </dgm:t>
    </dgm:pt>
    <dgm:pt modelId="{B32BB557-6E6E-4151-9250-85F31FA3D1C3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Подготовка и выдача извещений студентам о результатах проверки ВКР в системе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179F168-32C4-4B41-9651-7EF34F5399BD}" type="parTrans" cxnId="{0D48F2A0-F52D-4792-B9F9-C5DF35A09082}">
      <dgm:prSet/>
      <dgm:spPr/>
      <dgm:t>
        <a:bodyPr/>
        <a:lstStyle/>
        <a:p>
          <a:endParaRPr lang="ru-RU"/>
        </a:p>
      </dgm:t>
    </dgm:pt>
    <dgm:pt modelId="{4F7C8E97-61F3-40BD-91CD-4ACFD7AFA9CE}" type="sibTrans" cxnId="{0D48F2A0-F52D-4792-B9F9-C5DF35A09082}">
      <dgm:prSet/>
      <dgm:spPr/>
      <dgm:t>
        <a:bodyPr/>
        <a:lstStyle/>
        <a:p>
          <a:endParaRPr lang="ru-RU"/>
        </a:p>
      </dgm:t>
    </dgm:pt>
    <dgm:pt modelId="{2EBA8169-CB8C-48CA-9C50-1D5D5EB2CDE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Подготовка и выдача извещений о результатах проверки в отдел диссертационных советов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EE82AD61-5AC7-47B7-AD57-DC53AD16BC29}" type="parTrans" cxnId="{4E3AE2D9-BE28-4E50-BFD2-79496C212FBB}">
      <dgm:prSet/>
      <dgm:spPr/>
      <dgm:t>
        <a:bodyPr/>
        <a:lstStyle/>
        <a:p>
          <a:endParaRPr lang="ru-RU"/>
        </a:p>
      </dgm:t>
    </dgm:pt>
    <dgm:pt modelId="{7DCB3C7C-95F1-4A09-A6B5-DEE4BC90EDBF}" type="sibTrans" cxnId="{4E3AE2D9-BE28-4E50-BFD2-79496C212FBB}">
      <dgm:prSet/>
      <dgm:spPr/>
      <dgm:t>
        <a:bodyPr/>
        <a:lstStyle/>
        <a:p>
          <a:endParaRPr lang="ru-RU"/>
        </a:p>
      </dgm:t>
    </dgm:pt>
    <dgm:pt modelId="{CE800AB1-CB00-4D2D-AF69-FD895295DFB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Разработка локальных документов о порядке работы с системой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7B93B6F-A015-4308-86B3-BCA22A84FBB1}" type="parTrans" cxnId="{ED51E2BB-E9E6-4F92-89AA-64354130B62A}">
      <dgm:prSet/>
      <dgm:spPr/>
      <dgm:t>
        <a:bodyPr/>
        <a:lstStyle/>
        <a:p>
          <a:endParaRPr lang="ru-RU"/>
        </a:p>
      </dgm:t>
    </dgm:pt>
    <dgm:pt modelId="{D6787C91-D338-441D-9F04-5BDFA3D0BFB8}" type="sibTrans" cxnId="{ED51E2BB-E9E6-4F92-89AA-64354130B62A}">
      <dgm:prSet/>
      <dgm:spPr/>
      <dgm:t>
        <a:bodyPr/>
        <a:lstStyle/>
        <a:p>
          <a:endParaRPr lang="ru-RU"/>
        </a:p>
      </dgm:t>
    </dgm:pt>
    <dgm:pt modelId="{341F4BBD-6FC6-47B2-9CF0-2CF62C92419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Осуществление консультаций по вопросам работы с системой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C95A521-0B7D-4ADF-99BB-6163638D177A}" type="parTrans" cxnId="{F4D746A4-EB05-4F9E-96A5-191635F4055C}">
      <dgm:prSet/>
      <dgm:spPr/>
      <dgm:t>
        <a:bodyPr/>
        <a:lstStyle/>
        <a:p>
          <a:endParaRPr lang="ru-RU"/>
        </a:p>
      </dgm:t>
    </dgm:pt>
    <dgm:pt modelId="{DDCBF3F8-B988-4AD6-9675-CCBD2BC5A368}" type="sibTrans" cxnId="{F4D746A4-EB05-4F9E-96A5-191635F4055C}">
      <dgm:prSet/>
      <dgm:spPr/>
      <dgm:t>
        <a:bodyPr/>
        <a:lstStyle/>
        <a:p>
          <a:endParaRPr lang="ru-RU"/>
        </a:p>
      </dgm:t>
    </dgm:pt>
    <dgm:pt modelId="{202FE024-EEE7-4619-A068-AF4069627AEE}" type="pres">
      <dgm:prSet presAssocID="{BB44DDB0-16B5-4391-93E9-C91064F3587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D3F03C-D231-4B8E-9B76-A0FB8DB6CDD2}" type="pres">
      <dgm:prSet presAssocID="{479A85AA-8B51-42EC-93D1-E74AB8513A86}" presName="linNode" presStyleCnt="0"/>
      <dgm:spPr/>
    </dgm:pt>
    <dgm:pt modelId="{57DD67BD-C75F-4B8F-A34E-AD2E8DF52D09}" type="pres">
      <dgm:prSet presAssocID="{479A85AA-8B51-42EC-93D1-E74AB8513A86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6C776-C6FB-4509-86CA-92465DC88DA6}" type="pres">
      <dgm:prSet presAssocID="{479A85AA-8B51-42EC-93D1-E74AB8513A86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6C481A-765B-4C72-9C2A-691D2960F7B9}" type="pres">
      <dgm:prSet presAssocID="{047B0B0D-F050-4D16-ABED-59B78AFB7C5C}" presName="sp" presStyleCnt="0"/>
      <dgm:spPr/>
    </dgm:pt>
    <dgm:pt modelId="{A3AD2A99-44C3-40E7-B95E-2C55741D9A41}" type="pres">
      <dgm:prSet presAssocID="{002EE525-7389-40F3-BA27-3037DF5C70C0}" presName="linNode" presStyleCnt="0"/>
      <dgm:spPr/>
    </dgm:pt>
    <dgm:pt modelId="{A6D60EA2-652A-47EF-B5E0-477442A5AD01}" type="pres">
      <dgm:prSet presAssocID="{002EE525-7389-40F3-BA27-3037DF5C70C0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A85D11-554A-4369-A672-A66CCA6AC0A0}" type="pres">
      <dgm:prSet presAssocID="{002EE525-7389-40F3-BA27-3037DF5C70C0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B4C8C8-B5B3-4E39-9BBF-12EF1A63850A}" type="presOf" srcId="{B32BB557-6E6E-4151-9250-85F31FA3D1C3}" destId="{30A85D11-554A-4369-A672-A66CCA6AC0A0}" srcOrd="0" destOrd="1" presId="urn:microsoft.com/office/officeart/2005/8/layout/vList5"/>
    <dgm:cxn modelId="{07DD1D06-A12C-42CE-9E06-09B0EAFCBEAE}" srcId="{BB44DDB0-16B5-4391-93E9-C91064F35872}" destId="{002EE525-7389-40F3-BA27-3037DF5C70C0}" srcOrd="1" destOrd="0" parTransId="{68B9727A-5657-4DC0-ACDF-10E915454A72}" sibTransId="{5BF50A48-A16F-4979-A433-89E6A76E054E}"/>
    <dgm:cxn modelId="{F4D746A4-EB05-4F9E-96A5-191635F4055C}" srcId="{479A85AA-8B51-42EC-93D1-E74AB8513A86}" destId="{341F4BBD-6FC6-47B2-9CF0-2CF62C924191}" srcOrd="4" destOrd="0" parTransId="{AC95A521-0B7D-4ADF-99BB-6163638D177A}" sibTransId="{DDCBF3F8-B988-4AD6-9675-CCBD2BC5A368}"/>
    <dgm:cxn modelId="{507B704E-6D2F-4DD4-8C05-2633F570FE8C}" type="presOf" srcId="{0DDE6C2C-24D5-4189-B700-A79EB6C395EA}" destId="{30A85D11-554A-4369-A672-A66CCA6AC0A0}" srcOrd="0" destOrd="0" presId="urn:microsoft.com/office/officeart/2005/8/layout/vList5"/>
    <dgm:cxn modelId="{B2A12022-F3EB-4AE5-8188-D4C4B87EF00B}" srcId="{BB44DDB0-16B5-4391-93E9-C91064F35872}" destId="{479A85AA-8B51-42EC-93D1-E74AB8513A86}" srcOrd="0" destOrd="0" parTransId="{CE20C875-E950-460F-98F2-68AF2AF2E5E6}" sibTransId="{047B0B0D-F050-4D16-ABED-59B78AFB7C5C}"/>
    <dgm:cxn modelId="{7FAB338D-5B07-496F-AFED-E512E7FD5C77}" type="presOf" srcId="{341F4BBD-6FC6-47B2-9CF0-2CF62C924191}" destId="{1686C776-C6FB-4509-86CA-92465DC88DA6}" srcOrd="0" destOrd="4" presId="urn:microsoft.com/office/officeart/2005/8/layout/vList5"/>
    <dgm:cxn modelId="{1CA697AD-0E63-451E-9585-7A41524C68F8}" type="presOf" srcId="{F662D0F3-751E-4997-87AE-8D2B76C1ADCF}" destId="{1686C776-C6FB-4509-86CA-92465DC88DA6}" srcOrd="0" destOrd="1" presId="urn:microsoft.com/office/officeart/2005/8/layout/vList5"/>
    <dgm:cxn modelId="{ED51E2BB-E9E6-4F92-89AA-64354130B62A}" srcId="{479A85AA-8B51-42EC-93D1-E74AB8513A86}" destId="{CE800AB1-CB00-4D2D-AF69-FD895295DFBB}" srcOrd="0" destOrd="0" parTransId="{97B93B6F-A015-4308-86B3-BCA22A84FBB1}" sibTransId="{D6787C91-D338-441D-9F04-5BDFA3D0BFB8}"/>
    <dgm:cxn modelId="{9DE3B67C-B2DF-4869-A034-527359905122}" srcId="{479A85AA-8B51-42EC-93D1-E74AB8513A86}" destId="{8B1010A5-90D5-48BD-9CCA-3431CE546CC9}" srcOrd="3" destOrd="0" parTransId="{E4875736-B983-403E-B99E-462E37446EE7}" sibTransId="{233532C4-12B3-4C63-B0DF-9D2D8D7DD83B}"/>
    <dgm:cxn modelId="{B0442EA7-E30C-4A31-A940-8B3F6CBA9820}" srcId="{479A85AA-8B51-42EC-93D1-E74AB8513A86}" destId="{F662D0F3-751E-4997-87AE-8D2B76C1ADCF}" srcOrd="1" destOrd="0" parTransId="{628F917B-C0BA-423C-8493-7470A1492C30}" sibTransId="{E4D4B1AC-4D52-4E88-925F-7800F418E77C}"/>
    <dgm:cxn modelId="{4E3AE2D9-BE28-4E50-BFD2-79496C212FBB}" srcId="{479A85AA-8B51-42EC-93D1-E74AB8513A86}" destId="{2EBA8169-CB8C-48CA-9C50-1D5D5EB2CDEA}" srcOrd="2" destOrd="0" parTransId="{EE82AD61-5AC7-47B7-AD57-DC53AD16BC29}" sibTransId="{7DCB3C7C-95F1-4A09-A6B5-DEE4BC90EDBF}"/>
    <dgm:cxn modelId="{B5078042-D0EA-4BCD-9354-0410DE57C3F2}" type="presOf" srcId="{479A85AA-8B51-42EC-93D1-E74AB8513A86}" destId="{57DD67BD-C75F-4B8F-A34E-AD2E8DF52D09}" srcOrd="0" destOrd="0" presId="urn:microsoft.com/office/officeart/2005/8/layout/vList5"/>
    <dgm:cxn modelId="{C8F23955-AFDA-4D68-AE5B-2F1EDF8A4CFC}" type="presOf" srcId="{8B1010A5-90D5-48BD-9CCA-3431CE546CC9}" destId="{1686C776-C6FB-4509-86CA-92465DC88DA6}" srcOrd="0" destOrd="3" presId="urn:microsoft.com/office/officeart/2005/8/layout/vList5"/>
    <dgm:cxn modelId="{C1EE520A-72A9-4EC6-99F5-D2DD8C3906BA}" srcId="{002EE525-7389-40F3-BA27-3037DF5C70C0}" destId="{0DDE6C2C-24D5-4189-B700-A79EB6C395EA}" srcOrd="0" destOrd="0" parTransId="{09EA9E12-35B6-4FD2-9446-A5E681133150}" sibTransId="{51986929-A55F-4A7F-A028-A7B54414D8D8}"/>
    <dgm:cxn modelId="{0D48F2A0-F52D-4792-B9F9-C5DF35A09082}" srcId="{002EE525-7389-40F3-BA27-3037DF5C70C0}" destId="{B32BB557-6E6E-4151-9250-85F31FA3D1C3}" srcOrd="1" destOrd="0" parTransId="{0179F168-32C4-4B41-9651-7EF34F5399BD}" sibTransId="{4F7C8E97-61F3-40BD-91CD-4ACFD7AFA9CE}"/>
    <dgm:cxn modelId="{ED5EF191-CA87-4AE5-AB92-AAE6AEB24A3F}" type="presOf" srcId="{002EE525-7389-40F3-BA27-3037DF5C70C0}" destId="{A6D60EA2-652A-47EF-B5E0-477442A5AD01}" srcOrd="0" destOrd="0" presId="urn:microsoft.com/office/officeart/2005/8/layout/vList5"/>
    <dgm:cxn modelId="{AEAD188B-18DE-4081-BEB7-5267DE48492A}" type="presOf" srcId="{2EBA8169-CB8C-48CA-9C50-1D5D5EB2CDEA}" destId="{1686C776-C6FB-4509-86CA-92465DC88DA6}" srcOrd="0" destOrd="2" presId="urn:microsoft.com/office/officeart/2005/8/layout/vList5"/>
    <dgm:cxn modelId="{0447537A-A929-4069-9F45-379C15B7D10A}" type="presOf" srcId="{CE800AB1-CB00-4D2D-AF69-FD895295DFBB}" destId="{1686C776-C6FB-4509-86CA-92465DC88DA6}" srcOrd="0" destOrd="0" presId="urn:microsoft.com/office/officeart/2005/8/layout/vList5"/>
    <dgm:cxn modelId="{6A10A77F-350C-4B45-87CE-D7795993E901}" type="presOf" srcId="{BB44DDB0-16B5-4391-93E9-C91064F35872}" destId="{202FE024-EEE7-4619-A068-AF4069627AEE}" srcOrd="0" destOrd="0" presId="urn:microsoft.com/office/officeart/2005/8/layout/vList5"/>
    <dgm:cxn modelId="{E9AEFBBA-8D31-43F9-81AD-9D9D246601DF}" type="presParOf" srcId="{202FE024-EEE7-4619-A068-AF4069627AEE}" destId="{B6D3F03C-D231-4B8E-9B76-A0FB8DB6CDD2}" srcOrd="0" destOrd="0" presId="urn:microsoft.com/office/officeart/2005/8/layout/vList5"/>
    <dgm:cxn modelId="{C8019428-BB62-4AEA-B3FF-94585B8E99F8}" type="presParOf" srcId="{B6D3F03C-D231-4B8E-9B76-A0FB8DB6CDD2}" destId="{57DD67BD-C75F-4B8F-A34E-AD2E8DF52D09}" srcOrd="0" destOrd="0" presId="urn:microsoft.com/office/officeart/2005/8/layout/vList5"/>
    <dgm:cxn modelId="{FD06ED52-D7D7-487B-93D9-FE30A4B8F8FC}" type="presParOf" srcId="{B6D3F03C-D231-4B8E-9B76-A0FB8DB6CDD2}" destId="{1686C776-C6FB-4509-86CA-92465DC88DA6}" srcOrd="1" destOrd="0" presId="urn:microsoft.com/office/officeart/2005/8/layout/vList5"/>
    <dgm:cxn modelId="{8EA137C7-3B07-4139-A734-432281705EAF}" type="presParOf" srcId="{202FE024-EEE7-4619-A068-AF4069627AEE}" destId="{176C481A-765B-4C72-9C2A-691D2960F7B9}" srcOrd="1" destOrd="0" presId="urn:microsoft.com/office/officeart/2005/8/layout/vList5"/>
    <dgm:cxn modelId="{8D46C1AD-17A4-4DFC-862C-7B5B2CA4C41C}" type="presParOf" srcId="{202FE024-EEE7-4619-A068-AF4069627AEE}" destId="{A3AD2A99-44C3-40E7-B95E-2C55741D9A41}" srcOrd="2" destOrd="0" presId="urn:microsoft.com/office/officeart/2005/8/layout/vList5"/>
    <dgm:cxn modelId="{5D172911-A953-4FD5-B673-62DB5C2CB53C}" type="presParOf" srcId="{A3AD2A99-44C3-40E7-B95E-2C55741D9A41}" destId="{A6D60EA2-652A-47EF-B5E0-477442A5AD01}" srcOrd="0" destOrd="0" presId="urn:microsoft.com/office/officeart/2005/8/layout/vList5"/>
    <dgm:cxn modelId="{78BE81DD-5EAE-4066-9C24-ADC32BDDE83F}" type="presParOf" srcId="{A3AD2A99-44C3-40E7-B95E-2C55741D9A41}" destId="{30A85D11-554A-4369-A672-A66CCA6AC0A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6C776-C6FB-4509-86CA-92465DC88DA6}">
      <dsp:nvSpPr>
        <dsp:cNvPr id="0" name=""/>
        <dsp:cNvSpPr/>
      </dsp:nvSpPr>
      <dsp:spPr>
        <a:xfrm rot="5400000">
          <a:off x="4713034" y="-1529550"/>
          <a:ext cx="1766186" cy="526694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Разработка локальных документов о порядке работы с системой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Проверка на заимствования </a:t>
          </a:r>
          <a:r>
            <a:rPr lang="ru-RU" sz="1300" i="1" kern="1200" dirty="0" smtClean="0">
              <a:latin typeface="Times New Roman" pitchFamily="18" charset="0"/>
              <a:cs typeface="Times New Roman" pitchFamily="18" charset="0"/>
            </a:rPr>
            <a:t>кандидатских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и </a:t>
          </a:r>
          <a:r>
            <a:rPr lang="ru-RU" sz="1300" i="1" kern="1200" dirty="0" smtClean="0">
              <a:latin typeface="Times New Roman" pitchFamily="18" charset="0"/>
              <a:cs typeface="Times New Roman" pitchFamily="18" charset="0"/>
            </a:rPr>
            <a:t>докторских 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диссертационных работ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Подготовка и выдача извещений о результатах проверки в отдел диссертационных советов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Авторизация сотрудников кафедр в системе </a:t>
          </a:r>
          <a:r>
            <a:rPr lang="ru-RU" sz="1300" kern="1200" dirty="0" err="1" smtClean="0">
              <a:latin typeface="Times New Roman" pitchFamily="18" charset="0"/>
              <a:cs typeface="Times New Roman" pitchFamily="18" charset="0"/>
            </a:rPr>
            <a:t>Антиплагиат.ВУЗ</a:t>
          </a: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 для дальнейшей проверки ВКР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Осуществление консультаций по вопросам работы с системой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962655" y="307047"/>
        <a:ext cx="5180726" cy="1593750"/>
      </dsp:txXfrm>
    </dsp:sp>
    <dsp:sp modelId="{57DD67BD-C75F-4B8F-A34E-AD2E8DF52D09}">
      <dsp:nvSpPr>
        <dsp:cNvPr id="0" name=""/>
        <dsp:cNvSpPr/>
      </dsp:nvSpPr>
      <dsp:spPr>
        <a:xfrm>
          <a:off x="0" y="55"/>
          <a:ext cx="2962656" cy="220773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Отдел поддержки информационных </a:t>
          </a: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ресурсов и ДО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7773" y="107828"/>
        <a:ext cx="2747110" cy="1992186"/>
      </dsp:txXfrm>
    </dsp:sp>
    <dsp:sp modelId="{30A85D11-554A-4369-A672-A66CCA6AC0A0}">
      <dsp:nvSpPr>
        <dsp:cNvPr id="0" name=""/>
        <dsp:cNvSpPr/>
      </dsp:nvSpPr>
      <dsp:spPr>
        <a:xfrm rot="5400000">
          <a:off x="4713034" y="788569"/>
          <a:ext cx="1766186" cy="5266944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Проверка ВКР бакалавров и специалистов, магистерских диссертаций на наличие заимствованного текста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latin typeface="Times New Roman" pitchFamily="18" charset="0"/>
              <a:cs typeface="Times New Roman" pitchFamily="18" charset="0"/>
            </a:rPr>
            <a:t>Подготовка и выдача извещений студентам о результатах проверки ВКР в системе</a:t>
          </a:r>
          <a:endParaRPr lang="ru-RU" sz="13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2962655" y="2625166"/>
        <a:ext cx="5180726" cy="1593750"/>
      </dsp:txXfrm>
    </dsp:sp>
    <dsp:sp modelId="{A6D60EA2-652A-47EF-B5E0-477442A5AD01}">
      <dsp:nvSpPr>
        <dsp:cNvPr id="0" name=""/>
        <dsp:cNvSpPr/>
      </dsp:nvSpPr>
      <dsp:spPr>
        <a:xfrm>
          <a:off x="0" y="2318174"/>
          <a:ext cx="2962656" cy="2207732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Times New Roman" pitchFamily="18" charset="0"/>
              <a:cs typeface="Times New Roman" pitchFamily="18" charset="0"/>
            </a:rPr>
            <a:t>Кафедры</a:t>
          </a:r>
          <a:endParaRPr lang="ru-RU" sz="25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7773" y="2425947"/>
        <a:ext cx="2747110" cy="1992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4EADA-F59F-464E-AA85-4C96D90D81D9}" type="datetimeFigureOut">
              <a:rPr lang="ru-RU" smtClean="0"/>
              <a:t>16.03.2017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727D6-4DC4-4D1A-8731-4B4DB1A84B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1417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D1486-14A9-4AC0-AC99-13B05592C293}" type="datetimeFigureOut">
              <a:rPr lang="ru-RU" smtClean="0"/>
              <a:pPr/>
              <a:t>16.03.2017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70B39-4CE3-434F-977E-FB28A2B152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7497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70B39-4CE3-434F-977E-FB28A2B152E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757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70B39-4CE3-434F-977E-FB28A2B152E9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" y="6021288"/>
            <a:ext cx="9143761" cy="83671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6407-91D8-4462-B95B-FCA1C13C3CC5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 i="0" baseline="0"/>
            </a:lvl1pPr>
          </a:lstStyle>
          <a:p>
            <a:fld id="{191554D5-1FA5-4005-A58D-4C0F30C25724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6188" y="188641"/>
            <a:ext cx="2351862" cy="1789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794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355973" cy="1328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" y="6021288"/>
            <a:ext cx="9143761" cy="83671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66051-1827-4BC6-A2B0-FEE9FB74CA77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54D5-1FA5-4005-A58D-4C0F30C257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46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355973" cy="1328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F4882-D16A-4EEE-BE32-648812397040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54D5-1FA5-4005-A58D-4C0F30C257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258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355973" cy="1328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FEC0B-1033-457D-BB1D-2907206E698F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54D5-1FA5-4005-A58D-4C0F30C257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35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355973" cy="1328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C15D6-39CF-4ADA-BC61-A3DEFD1D1A41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54D5-1FA5-4005-A58D-4C0F30C257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21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355973" cy="1328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F7CB7-7578-49E9-80C7-F14D14AE2D9F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54D5-1FA5-4005-A58D-4C0F30C257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155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355973" cy="1328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0CE22-4D22-434D-A36E-9A77D1EC51C0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54D5-1FA5-4005-A58D-4C0F30C257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522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355973" cy="1328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60FFD-4F23-4643-86D3-77DD15E824C2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554D5-1FA5-4005-A58D-4C0F30C257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912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10A91-F6E6-4016-A29A-C7D2A73954E1}" type="datetime1">
              <a:rPr lang="ru-RU" smtClean="0"/>
              <a:pPr/>
              <a:t>16.03.2017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554D5-1FA5-4005-A58D-4C0F30C257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496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34679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внедрения и использования системы поиска заимствований «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Антиплагиат.ВУЗ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4725144"/>
            <a:ext cx="6264696" cy="913656"/>
          </a:xfrm>
        </p:spPr>
        <p:txBody>
          <a:bodyPr>
            <a:normAutofit fontScale="40000" lnSpcReduction="20000"/>
          </a:bodyPr>
          <a:lstStyle/>
          <a:p>
            <a:r>
              <a:rPr lang="ru-RU" sz="7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Ханжиян</a:t>
            </a:r>
            <a:r>
              <a:rPr lang="ru-RU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Карина Ивановна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отдела поддержки информационных ресурсов и дистанционного обучения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63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939784"/>
          </a:xfrm>
        </p:spPr>
        <p:txBody>
          <a:bodyPr>
            <a:normAutofit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Работа в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Антиплагиат.ВУЗ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5145" b="5430"/>
          <a:stretch>
            <a:fillRect/>
          </a:stretch>
        </p:blipFill>
        <p:spPr bwMode="auto">
          <a:xfrm>
            <a:off x="357158" y="1428736"/>
            <a:ext cx="8143932" cy="4523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929454" y="5000636"/>
            <a:ext cx="1143008" cy="5000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7186634" cy="868346"/>
          </a:xfrm>
        </p:spPr>
        <p:txBody>
          <a:bodyPr>
            <a:normAutofit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Работа в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Антиплагиат.ВУЗ</a:t>
            </a:r>
            <a:endParaRPr lang="ru-RU" sz="31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7061" b="5927"/>
          <a:stretch>
            <a:fillRect/>
          </a:stretch>
        </p:blipFill>
        <p:spPr bwMode="auto">
          <a:xfrm>
            <a:off x="785786" y="1428735"/>
            <a:ext cx="7572428" cy="4665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858016" y="5286388"/>
            <a:ext cx="1143008" cy="50006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60648"/>
            <a:ext cx="7056784" cy="5746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385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364751"/>
            <a:ext cx="7493666" cy="5368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88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332656"/>
            <a:ext cx="5160015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91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928934"/>
            <a:ext cx="8229600" cy="7572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0166" y="857232"/>
            <a:ext cx="7341564" cy="550820"/>
          </a:xfrm>
        </p:spPr>
        <p:txBody>
          <a:bodyPr>
            <a:noAutofit/>
          </a:bodyPr>
          <a:lstStyle/>
          <a:p>
            <a:pPr marL="1344613">
              <a:buNone/>
            </a:pPr>
            <a:r>
              <a:rPr lang="ru-RU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Университета входят 14 факультетов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1344613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4613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4613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44613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831909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415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4414" y="836712"/>
            <a:ext cx="7678066" cy="5318051"/>
          </a:xfrm>
        </p:spPr>
        <p:txBody>
          <a:bodyPr>
            <a:normAutofit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численность студентов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университете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15 тысяч человек:</a:t>
            </a:r>
          </a:p>
          <a:p>
            <a:pPr marL="892175">
              <a:buFont typeface="Symbol" panose="05050102010706020507" pitchFamily="18" charset="2"/>
              <a:buChar char=""/>
            </a:pP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бакалавриат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(12 558);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2175">
              <a:buFont typeface="Symbol" panose="05050102010706020507" pitchFamily="18" charset="2"/>
              <a:buChar char=""/>
            </a:pPr>
            <a:r>
              <a:rPr lang="ru-RU" sz="3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специалитет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(956);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2175">
              <a:buFont typeface="Symbol" panose="05050102010706020507" pitchFamily="18" charset="2"/>
              <a:buChar char=""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магистратура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(1793);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2175">
              <a:buFont typeface="Symbol" panose="05050102010706020507" pitchFamily="18" charset="2"/>
              <a:buChar char=""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аспирантура, докторантура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(400).</a:t>
            </a:r>
            <a:endParaRPr lang="ru-RU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2438">
              <a:buNone/>
            </a:pP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университета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работает </a:t>
            </a:r>
          </a:p>
          <a:p>
            <a:pPr marL="0" indent="452438">
              <a:buNone/>
            </a:pP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диссертационных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советов.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9275" indent="0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998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274638"/>
            <a:ext cx="7043758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системы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Антиплагиат.ВУЗ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Антиплагиат.ВУЗ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активно используется 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2012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и применялась для проверки кандидатских и докторских диссертаций.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2014 года осуществляется проверка ВКР бакалавров, специалистов и магистров.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2016 года обязательной является проверка научных докладов аспирантов.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387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115196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Координация работы в системе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Антиплагиат.ВУЗ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2853518"/>
              </p:ext>
            </p:extLst>
          </p:nvPr>
        </p:nvGraphicFramePr>
        <p:xfrm>
          <a:off x="500034" y="1500174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1143000"/>
          </a:xfrm>
        </p:spPr>
        <p:txBody>
          <a:bodyPr>
            <a:noAutofit/>
          </a:bodyPr>
          <a:lstStyle/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Документы,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регламентирующие порядок использования системы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Антиплагиат.ВУЗ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в  Университете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600200"/>
            <a:ext cx="7571184" cy="4525963"/>
          </a:xfrm>
        </p:spPr>
        <p:txBody>
          <a:bodyPr>
            <a:normAutofit fontScale="77500" lnSpcReduction="20000"/>
          </a:bodyPr>
          <a:lstStyle/>
          <a:p>
            <a:pPr>
              <a:buFont typeface="Symbol" panose="05050102010706020507" pitchFamily="18" charset="2"/>
              <a:buChar char="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проведения государственной итоговой аттестации обучающихся </a:t>
            </a:r>
          </a:p>
          <a:p>
            <a:pPr>
              <a:buFont typeface="Symbol" panose="05050102010706020507" pitchFamily="18" charset="2"/>
              <a:buChar char="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проведения проверки выпускных квалификационных работ обучающихся на наличие заимствованного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</a:t>
            </a:r>
          </a:p>
          <a:p>
            <a:pPr>
              <a:buFont typeface="Symbol" panose="05050102010706020507" pitchFamily="18" charset="2"/>
              <a:buChar char="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проведения проверки кандидатских и докторских диссертационных работ на наличие заимствований</a:t>
            </a:r>
          </a:p>
          <a:p>
            <a:pPr>
              <a:buFont typeface="Symbol" panose="05050102010706020507" pitchFamily="18" charset="2"/>
              <a:buChar char="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проведения проверки научных докладов об основных результатах подготовленной научно-квалификационной работы (диссертации) аспирантов на наличие заимствованного текста</a:t>
            </a:r>
          </a:p>
          <a:p>
            <a:pPr>
              <a:buFont typeface="Symbol" panose="05050102010706020507" pitchFamily="18" charset="2"/>
              <a:buChar char="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836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Организационные документы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95350">
              <a:buFont typeface="Calibri" pitchFamily="34" charset="0"/>
              <a:buChar char="―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ВКР для проверки в системе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Антиплагиат.ВУЗ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895350">
              <a:buFont typeface="Calibri" pitchFamily="34" charset="0"/>
              <a:buChar char="―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Заявление о проверке выпускной квалификационной работы в системе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Антиплагиат.ВУЗ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895350">
              <a:buFont typeface="Calibri" pitchFamily="34" charset="0"/>
              <a:buChar char="―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Извещение о результатах проверки в системе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Антиплагиат.ВУЗ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7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572428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Доля студентов прошедших проверку в системе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Антиплагиат.ВУЗ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 уровнем оригинальности текста ВКР от 65% и выше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85728"/>
            <a:ext cx="7500990" cy="1143000"/>
          </a:xfrm>
        </p:spPr>
        <p:txBody>
          <a:bodyPr>
            <a:noAutofit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Доля ВКР с использованием методов обхода системы </a:t>
            </a:r>
            <a:r>
              <a:rPr lang="ru-RU" sz="3100" b="1" dirty="0" err="1" smtClean="0">
                <a:latin typeface="Times New Roman" pitchFamily="18" charset="0"/>
                <a:cs typeface="Times New Roman" pitchFamily="18" charset="0"/>
              </a:rPr>
              <a:t>Антиплагиат.ВУЗ</a:t>
            </a:r>
            <a:endParaRPr lang="ru-RU" sz="31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ариант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</TotalTime>
  <Words>334</Words>
  <Application>Microsoft Office PowerPoint</Application>
  <PresentationFormat>Экран (4:3)</PresentationFormat>
  <Paragraphs>53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Вариант2</vt:lpstr>
      <vt:lpstr>Практика внедрения и использования системы поиска заимствований «Антиплагиат.ВУЗ»</vt:lpstr>
      <vt:lpstr>Презентация PowerPoint</vt:lpstr>
      <vt:lpstr>Презентация PowerPoint</vt:lpstr>
      <vt:lpstr>Использование системы Антиплагиат.ВУЗ</vt:lpstr>
      <vt:lpstr>Координация работы в системе Антиплагиат.ВУЗ</vt:lpstr>
      <vt:lpstr>Документы, регламентирующие порядок использования системы Антиплагиат.ВУЗ в  Университете</vt:lpstr>
      <vt:lpstr>Организационные документы</vt:lpstr>
      <vt:lpstr>Доля студентов прошедших проверку в системе Антиплагиат.ВУЗ с уровнем оригинальности текста ВКР от 65% и выше</vt:lpstr>
      <vt:lpstr>Доля ВКР с использованием методов обхода системы Антиплагиат.ВУЗ</vt:lpstr>
      <vt:lpstr>Работа в Антиплагиат.ВУЗ</vt:lpstr>
      <vt:lpstr>Работа в Антиплагиат.ВУЗ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</dc:title>
  <dc:creator>Карина</dc:creator>
  <cp:lastModifiedBy>Карина</cp:lastModifiedBy>
  <cp:revision>50</cp:revision>
  <dcterms:created xsi:type="dcterms:W3CDTF">2016-11-28T17:37:08Z</dcterms:created>
  <dcterms:modified xsi:type="dcterms:W3CDTF">2017-03-16T21:59:42Z</dcterms:modified>
</cp:coreProperties>
</file>