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0" r:id="rId2"/>
    <p:sldId id="323" r:id="rId3"/>
    <p:sldId id="351" r:id="rId4"/>
    <p:sldId id="352" r:id="rId5"/>
    <p:sldId id="343" r:id="rId6"/>
    <p:sldId id="318" r:id="rId7"/>
    <p:sldId id="353" r:id="rId8"/>
    <p:sldId id="354" r:id="rId9"/>
    <p:sldId id="349" r:id="rId10"/>
    <p:sldId id="348" r:id="rId11"/>
    <p:sldId id="338" r:id="rId12"/>
    <p:sldId id="335" r:id="rId13"/>
    <p:sldId id="337" r:id="rId14"/>
    <p:sldId id="355" r:id="rId15"/>
    <p:sldId id="334" r:id="rId16"/>
    <p:sldId id="356" r:id="rId17"/>
    <p:sldId id="357" r:id="rId18"/>
    <p:sldId id="345" r:id="rId19"/>
    <p:sldId id="358" r:id="rId20"/>
    <p:sldId id="359" r:id="rId21"/>
    <p:sldId id="344" r:id="rId22"/>
    <p:sldId id="360" r:id="rId23"/>
    <p:sldId id="361" r:id="rId24"/>
    <p:sldId id="362" r:id="rId25"/>
    <p:sldId id="363" r:id="rId26"/>
    <p:sldId id="325" r:id="rId27"/>
    <p:sldId id="328" r:id="rId28"/>
    <p:sldId id="329" r:id="rId29"/>
    <p:sldId id="330" r:id="rId30"/>
    <p:sldId id="331" r:id="rId31"/>
    <p:sldId id="342" r:id="rId32"/>
    <p:sldId id="364" r:id="rId33"/>
    <p:sldId id="365" r:id="rId34"/>
    <p:sldId id="366" r:id="rId35"/>
    <p:sldId id="367" r:id="rId36"/>
  </p:sldIdLst>
  <p:sldSz cx="9144000" cy="6858000" type="screen4x3"/>
  <p:notesSz cx="6731000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FF0000"/>
    <a:srgbClr val="CC0000"/>
    <a:srgbClr val="B7EAB4"/>
    <a:srgbClr val="FF6600"/>
    <a:srgbClr val="D25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 autoAdjust="0"/>
    <p:restoredTop sz="94660"/>
  </p:normalViewPr>
  <p:slideViewPr>
    <p:cSldViewPr>
      <p:cViewPr varScale="1">
        <p:scale>
          <a:sx n="131" d="100"/>
          <a:sy n="131" d="100"/>
        </p:scale>
        <p:origin x="-3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20"/>
      <c:perspective val="0"/>
    </c:view3D>
    <c:plotArea>
      <c:layout>
        <c:manualLayout>
          <c:layoutTarget val="inner"/>
          <c:xMode val="edge"/>
          <c:yMode val="edge"/>
          <c:x val="0.24637681159420291"/>
          <c:y val="0.3070175438596493"/>
          <c:w val="0.51086956521739124"/>
          <c:h val="0.39181286549707617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7165">
              <a:solidFill>
                <a:srgbClr val="000000"/>
              </a:solidFill>
              <a:prstDash val="solid"/>
            </a:ln>
          </c:spPr>
          <c:explosion val="11"/>
          <c:dPt>
            <c:idx val="0"/>
            <c:spPr>
              <a:pattFill prst="zigZag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pattFill prst="wdDnDiag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pattFill prst="dashDnDiag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pattFill prst="pct5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pattFill prst="lgGrid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pattFill prst="diagBrick">
                <a:fgClr>
                  <a:srgbClr val="000000"/>
                </a:fgClr>
                <a:bgClr>
                  <a:srgbClr val="FFFFFF"/>
                </a:bgClr>
              </a:pattFill>
              <a:ln w="1716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2867327376427667"/>
                  <c:y val="-0.13935960340768114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Г</a:t>
                    </a:r>
                    <a:r>
                      <a:rPr lang="ru-RU"/>
                      <a:t>НУ Россельхоз-академии
153; 16%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1"/>
              <c:layout>
                <c:manualLayout>
                  <c:x val="0.12815954001829602"/>
                  <c:y val="-0.2675437601241753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Г</a:t>
                    </a:r>
                    <a:r>
                      <a:rPr lang="ru-RU"/>
                      <a:t>ОУ ВПО Минсельхоза 
6; 1%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2"/>
              <c:layout>
                <c:manualLayout>
                  <c:x val="9.5617961926771522E-2"/>
                  <c:y val="-8.7681016969799769E-2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Д</a:t>
                    </a:r>
                    <a:r>
                      <a:rPr lang="ru-RU"/>
                      <a:t>ругие организации 
88; 9%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3"/>
              <c:layout>
                <c:manualLayout>
                  <c:x val="0.14393425682207886"/>
                  <c:y val="-9.1831005577511157E-3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З</a:t>
                    </a:r>
                    <a:r>
                      <a:rPr lang="ru-RU"/>
                      <a:t>АО
14; 1%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4"/>
              <c:layout>
                <c:manualLayout>
                  <c:x val="0.17717397644135072"/>
                  <c:y val="0.15635632532130969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О</a:t>
                    </a:r>
                    <a:r>
                      <a:rPr lang="ru-RU"/>
                      <a:t>АО
15; 2%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5"/>
              <c:layout>
                <c:manualLayout>
                  <c:x val="-9.0199676275913354E-2"/>
                  <c:y val="0.16261039605753824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О</a:t>
                    </a:r>
                    <a:r>
                      <a:rPr lang="ru-RU"/>
                      <a:t>ОО
 39; 4%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6"/>
              <c:layout>
                <c:manualLayout>
                  <c:x val="-0.13775248618394073"/>
                  <c:y val="9.198132540424718E-2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Ф</a:t>
                    </a:r>
                    <a:r>
                      <a:rPr lang="ru-RU"/>
                      <a:t>ГНУ Минсельхоза 
444; 47%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7"/>
              <c:layout>
                <c:manualLayout>
                  <c:x val="-0.10751886482939632"/>
                  <c:y val="0.10270429995196044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Ф</a:t>
                    </a:r>
                    <a:r>
                      <a:rPr lang="ru-RU"/>
                      <a:t>ГОУ ВПО Минсельхоза 
78; 8%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8"/>
              <c:layout>
                <c:manualLayout>
                  <c:x val="-0.18845230307841368"/>
                  <c:y val="-3.8266875217876722E-2"/>
                </c:manualLayout>
              </c:layout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Ф</a:t>
                    </a:r>
                    <a:r>
                      <a:rPr lang="ru-RU"/>
                      <a:t>ГУ Минсельхоза 
77; 8%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1385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b="1">
                        <a:latin typeface="+mn-lt"/>
                      </a:rPr>
                      <a:t>Ф</a:t>
                    </a:r>
                    <a:r>
                      <a:rPr lang="ru-RU"/>
                      <a:t>ГУП Минсельхоза
42; 4%</a:t>
                    </a:r>
                  </a:p>
                </c:rich>
              </c:tx>
              <c:spPr>
                <a:noFill/>
                <a:ln w="34330">
                  <a:noFill/>
                </a:ln>
              </c:spPr>
              <c:dLblPos val="bestFit"/>
            </c:dLbl>
            <c:numFmt formatCode="0%" sourceLinked="0"/>
            <c:spPr>
              <a:noFill/>
              <a:ln w="34330">
                <a:noFill/>
              </a:ln>
            </c:spPr>
            <c:txPr>
              <a:bodyPr/>
              <a:lstStyle/>
              <a:p>
                <a:pPr>
                  <a:defRPr sz="1385" b="1" i="0" u="none" strike="noStrike" baseline="0">
                    <a:solidFill>
                      <a:srgbClr val="0000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val>
            <c:numRef>
              <c:f>Лист1!$A$1:$A$10</c:f>
              <c:numCache>
                <c:formatCode>General</c:formatCode>
                <c:ptCount val="10"/>
                <c:pt idx="0">
                  <c:v>153</c:v>
                </c:pt>
                <c:pt idx="1">
                  <c:v>6</c:v>
                </c:pt>
                <c:pt idx="2">
                  <c:v>88</c:v>
                </c:pt>
                <c:pt idx="3">
                  <c:v>14</c:v>
                </c:pt>
                <c:pt idx="4">
                  <c:v>15</c:v>
                </c:pt>
                <c:pt idx="5">
                  <c:v>39</c:v>
                </c:pt>
                <c:pt idx="6">
                  <c:v>444</c:v>
                </c:pt>
                <c:pt idx="7">
                  <c:v>78</c:v>
                </c:pt>
                <c:pt idx="8">
                  <c:v>77</c:v>
                </c:pt>
                <c:pt idx="9">
                  <c:v>42</c:v>
                </c:pt>
              </c:numCache>
            </c:numRef>
          </c:val>
        </c:ser>
        <c:dLbls>
          <c:showVal val="1"/>
          <c:showPercent val="1"/>
        </c:dLbls>
      </c:pie3DChart>
      <c:spPr>
        <a:noFill/>
        <a:ln w="34330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85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3175" y="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8216C90-01AE-4B10-B709-8095A5320008}" type="datetimeFigureOut">
              <a:rPr lang="ru-RU"/>
              <a:pPr>
                <a:defRPr/>
              </a:pPr>
              <a:t>28.11.2011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4800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3175" y="9372600"/>
            <a:ext cx="2916238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061972-A317-4249-A5D6-10BF8E191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A9B6CA-F013-4F31-9A2F-A7CF85361A61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FBDD-109E-492F-B29D-D493C98A4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DB4DD-424B-4519-A355-13912F95E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8C13-4417-4646-AD4C-416142700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395A2-3CE9-442A-BFBB-C5593EBEB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4667-F7E9-49E4-A481-6C2C4FE3B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732C-D722-419C-87AE-C5DD674BA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8FDA8-55F2-4110-B298-EFA8EA21D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8BE3-0BAE-4717-AF25-C06DF18BB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A92DF-315F-4A60-8927-867EB5E5C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42172-04A4-47BB-9DD5-86CBD4894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023F-8DB6-4001-B5A4-64CC1983B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9D8B4-3ABE-4DD7-961E-0F9F1A84A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04C579C-0CB8-49EE-95F1-F2FCE8F0E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8643938" y="6429375"/>
            <a:ext cx="500062" cy="428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4365104"/>
            <a:ext cx="66247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ЦНИИТЭИ В/О «</a:t>
            </a:r>
            <a:r>
              <a:rPr lang="ru-RU" sz="1600" dirty="0" err="1" smtClean="0"/>
              <a:t>Союзсельхозтехника</a:t>
            </a:r>
            <a:r>
              <a:rPr lang="ru-RU" sz="1600" dirty="0" smtClean="0"/>
              <a:t>» – 1967-1986 гг.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 </a:t>
            </a:r>
            <a:r>
              <a:rPr lang="ru-RU" sz="1600" dirty="0" err="1" smtClean="0"/>
              <a:t>АгроНИИТЭИИТО</a:t>
            </a:r>
            <a:r>
              <a:rPr lang="ru-RU" sz="1600" dirty="0" smtClean="0"/>
              <a:t> Госагропрома СССР – 1986-1992 гг.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ГП «</a:t>
            </a:r>
            <a:r>
              <a:rPr lang="ru-RU" sz="1600" dirty="0" err="1" smtClean="0"/>
              <a:t>Информагротех</a:t>
            </a:r>
            <a:r>
              <a:rPr lang="ru-RU" sz="1600" dirty="0" smtClean="0"/>
              <a:t>» Минсельхозпрода России – 1992-1996 гг.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ГУ «</a:t>
            </a:r>
            <a:r>
              <a:rPr lang="ru-RU" sz="1600" dirty="0" err="1" smtClean="0"/>
              <a:t>Информагротех</a:t>
            </a:r>
            <a:r>
              <a:rPr lang="ru-RU" sz="1600" dirty="0" smtClean="0"/>
              <a:t>» Минсельхозпрода России – 1996-2000 гг.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ФГНУ «</a:t>
            </a:r>
            <a:r>
              <a:rPr lang="ru-RU" sz="1600" dirty="0" err="1" smtClean="0"/>
              <a:t>Росинформагротех</a:t>
            </a:r>
            <a:r>
              <a:rPr lang="ru-RU" sz="1600" dirty="0" smtClean="0"/>
              <a:t>» Минсельхоза России – 2000-2011гг.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ФГБНУ </a:t>
            </a:r>
            <a:r>
              <a:rPr lang="ru-RU" sz="1600" dirty="0" smtClean="0"/>
              <a:t>«</a:t>
            </a:r>
            <a:r>
              <a:rPr lang="ru-RU" sz="1600" dirty="0" err="1" smtClean="0"/>
              <a:t>Росинформагротех</a:t>
            </a:r>
            <a:r>
              <a:rPr lang="ru-RU" sz="1600" dirty="0" smtClean="0"/>
              <a:t>» Минсельхоза России – 2011 г.</a:t>
            </a:r>
          </a:p>
          <a:p>
            <a:pPr>
              <a:lnSpc>
                <a:spcPct val="150000"/>
              </a:lnSpc>
            </a:pPr>
            <a:endParaRPr lang="ru-RU" sz="1600" dirty="0" smtClean="0"/>
          </a:p>
          <a:p>
            <a:endParaRPr lang="ru-RU" sz="1600" dirty="0"/>
          </a:p>
        </p:txBody>
      </p:sp>
      <p:pic>
        <p:nvPicPr>
          <p:cNvPr id="6" name="Рисунок 5" descr="плакат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5643764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88640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Создание ФГБНУ «</a:t>
            </a:r>
            <a:r>
              <a:rPr lang="ru-RU" sz="2400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2996952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Создан на базе Пушкинской МИС 8 июня 1967г. </a:t>
            </a:r>
            <a:r>
              <a:rPr lang="ru-RU" sz="1600" dirty="0"/>
              <a:t>в</a:t>
            </a:r>
            <a:r>
              <a:rPr lang="ru-RU" sz="1600" dirty="0" smtClean="0"/>
              <a:t> п. Правдинский Московской области, ул. Лесная 60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53467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35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Научные доклады по актуальным вопросам АПК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04250" y="6381750"/>
            <a:ext cx="539750" cy="4762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10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2"/>
          <p:cNvSpPr txBox="1">
            <a:spLocks noChangeArrowheads="1"/>
          </p:cNvSpPr>
          <p:nvPr/>
        </p:nvSpPr>
        <p:spPr bwMode="auto">
          <a:xfrm>
            <a:off x="693738" y="227013"/>
            <a:ext cx="780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</a:rPr>
              <a:t>Научные аналитические обзоры по тенденциям развития мирового сельского хозяйства</a:t>
            </a:r>
          </a:p>
        </p:txBody>
      </p:sp>
      <p:pic>
        <p:nvPicPr>
          <p:cNvPr id="24589" name="Picture 13" descr="Graph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255713"/>
            <a:ext cx="7704138" cy="43878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292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11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10" descr="Graphi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052513"/>
            <a:ext cx="6696075" cy="496411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71438" y="142875"/>
            <a:ext cx="8964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</a:rPr>
              <a:t>Анализ мирового и отечественного </a:t>
            </a:r>
          </a:p>
          <a:p>
            <a:pPr algn="ctr"/>
            <a:r>
              <a:rPr lang="ru-RU" sz="2000" b="1">
                <a:solidFill>
                  <a:srgbClr val="CC0000"/>
                </a:solidFill>
              </a:rPr>
              <a:t>опыта развития биоэнергетики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8" name="Picture 10" descr="Graph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238" y="1268413"/>
            <a:ext cx="7359650" cy="50847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</a:rPr>
              <a:t>Информационное обеспечение приоритетных направлений развития науки, технологий и техники</a:t>
            </a:r>
            <a:r>
              <a:rPr lang="ru-RU" sz="200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13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Видовой состав документов СИФ</a:t>
            </a:r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67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123" y="1196752"/>
            <a:ext cx="5914189" cy="31991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67" name="Рисунок 4" descr="8568658.tif"/>
          <p:cNvPicPr>
            <a:picLocks noChangeAspect="1"/>
          </p:cNvPicPr>
          <p:nvPr/>
        </p:nvPicPr>
        <p:blipFill>
          <a:blip r:embed="rId2" cstate="print"/>
          <a:srcRect l="3896" t="20833" r="3896" b="21875"/>
          <a:stretch>
            <a:fillRect/>
          </a:stretch>
        </p:blipFill>
        <p:spPr bwMode="auto">
          <a:xfrm>
            <a:off x="785813" y="777875"/>
            <a:ext cx="7572375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14313" y="214313"/>
            <a:ext cx="87153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Базы данных, генерируемые в ФГНУ «</a:t>
            </a:r>
            <a:r>
              <a:rPr lang="ru-RU" sz="2000" b="1" kern="0" dirty="0" err="1">
                <a:solidFill>
                  <a:srgbClr val="CC0000"/>
                </a:solidFill>
                <a:latin typeface="+mj-lt"/>
                <a:ea typeface="+mj-ea"/>
                <a:cs typeface="+mj-cs"/>
              </a:rPr>
              <a:t>Росинформагротех</a:t>
            </a:r>
            <a:r>
              <a:rPr lang="ru-RU" sz="2000" b="1" kern="0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00"/>
                </a:solidFill>
              </a:rPr>
              <a:t>Информационное обеспечение приоритетных направлений развития науки, технологий и техники</a:t>
            </a:r>
            <a:r>
              <a:rPr lang="ru-RU" sz="200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16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Graphi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353" y="764704"/>
            <a:ext cx="7881071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116632"/>
            <a:ext cx="7807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Пример вывода документа из БД протоколов испытаний</a:t>
            </a:r>
            <a:endParaRPr lang="ru-RU" sz="2000" b="1" dirty="0">
              <a:solidFill>
                <a:srgbClr val="CC0000"/>
              </a:solidFill>
            </a:endParaRPr>
          </a:p>
        </p:txBody>
      </p:sp>
      <p:pic>
        <p:nvPicPr>
          <p:cNvPr id="5" name="Picture 15" descr="Протокол-при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52005"/>
            <a:ext cx="8928992" cy="6117355"/>
          </a:xfrm>
          <a:prstGeom prst="rect">
            <a:avLst/>
          </a:prstGeom>
          <a:noFill/>
        </p:spPr>
      </p:pic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17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14313" y="71438"/>
            <a:ext cx="87153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Схема информационных потоков при </a:t>
            </a:r>
          </a:p>
          <a:p>
            <a:pPr algn="ctr">
              <a:defRPr/>
            </a:pPr>
            <a:r>
              <a:rPr lang="ru-RU" sz="20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регистрации объектов учета РНГД</a:t>
            </a:r>
          </a:p>
        </p:txBody>
      </p:sp>
      <p:pic>
        <p:nvPicPr>
          <p:cNvPr id="18436" name="Рисунок 6" descr="Презентация436747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928688"/>
            <a:ext cx="80375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021388"/>
            <a:ext cx="8137525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18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Основные поля БД РНТД (форма №1)</a:t>
            </a:r>
          </a:p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(всего 102 поля)</a:t>
            </a:r>
            <a:endParaRPr lang="ru-RU" sz="2000" dirty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32048" y="847253"/>
            <a:ext cx="86044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наименование результата;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краткое описание результата;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область техники применения результата;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этап жизненного цикла объекта техники;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направление технического совершенствования результата;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форма представления сведений о результате;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перспективные направления применения результата для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дальнейших исследований;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ключевые слова;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индекс результата (отрасль экономики); коды классификации объектов учета;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сведения о НТД (вид работы, ее наименование, шифр и другие);</a:t>
            </a:r>
          </a:p>
          <a:p>
            <a:pPr marL="0" marR="0" lvl="0" indent="0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сведения об организациях-исполнителях, заказчиках и другие.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5"/>
          <p:cNvSpPr txBox="1">
            <a:spLocks noChangeArrowheads="1"/>
          </p:cNvSpPr>
          <p:nvPr/>
        </p:nvSpPr>
        <p:spPr bwMode="auto">
          <a:xfrm>
            <a:off x="642938" y="142875"/>
            <a:ext cx="7786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Распоряжение Правительства РФ</a:t>
            </a: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 </a:t>
            </a:r>
            <a:r>
              <a:rPr lang="ru-RU" b="1">
                <a:solidFill>
                  <a:srgbClr val="C00000"/>
                </a:solidFill>
              </a:rPr>
              <a:t>от 21 декабря 2007 г. № 1878-р</a:t>
            </a:r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8643938" y="6429375"/>
            <a:ext cx="500062" cy="428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3076" name="TextBox 17"/>
          <p:cNvSpPr txBox="1">
            <a:spLocks noChangeArrowheads="1"/>
          </p:cNvSpPr>
          <p:nvPr/>
        </p:nvSpPr>
        <p:spPr bwMode="auto">
          <a:xfrm>
            <a:off x="214313" y="1027113"/>
            <a:ext cx="85725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1. Реорганизовать федеральное государственное научное учреждение «Российский научно-исследовательский институт по испытанию сельскохозяй-ственных технологий и машин» </a:t>
            </a:r>
          </a:p>
          <a:p>
            <a:r>
              <a:rPr lang="ru-RU" sz="1400"/>
              <a:t>(г. Новокубанск, Краснодарский край) (далее – институт), федеральное государственное научное учреждение «Научно-проектный центр «Гипронисельхоз» (г. Москва) (далее-центр) и федеральное государственное научное учреждение «Российский научно-исследова-тельский институт информации и технико-экономических исследований по инженерно-техническому обеспечению агропромышленного комплекса»  (пос. Правдинский, Московская область) (далее – учреждение) в форме присоединения института и центра к учреждению с образованием на их основе обособленных структурных подразделений.</a:t>
            </a:r>
          </a:p>
          <a:p>
            <a:r>
              <a:rPr lang="ru-RU" sz="1400"/>
              <a:t>Указанную реорганизацию осуществить в пределах средств, предусмотренных в федеральном бюджете на 2007 г. Минсельхозу России на обеспечение деятельности подведомственных федеральных государственных научных учреждений.</a:t>
            </a:r>
          </a:p>
          <a:p>
            <a:r>
              <a:rPr lang="ru-RU" sz="1400"/>
              <a:t>	</a:t>
            </a:r>
          </a:p>
          <a:p>
            <a:r>
              <a:rPr lang="ru-RU" sz="1400"/>
              <a:t>2. Минсельхозу России:</a:t>
            </a:r>
          </a:p>
          <a:p>
            <a:r>
              <a:rPr lang="ru-RU" sz="1400"/>
              <a:t>осуществить проведение мероприятий, связанных с предусмотренной пунктом 1 настоящего распоряжения реорганизацией, имея в виду, </a:t>
            </a:r>
            <a:r>
              <a:rPr lang="ru-RU" sz="1400">
                <a:solidFill>
                  <a:srgbClr val="CC0000"/>
                </a:solidFill>
              </a:rPr>
              <a:t>что целью деятельности учреждения является научно-информационное обеспечение инновационного развития в сфере сельского хозяйства</a:t>
            </a:r>
            <a:r>
              <a:rPr lang="ru-RU" sz="1400"/>
              <a:t>;</a:t>
            </a:r>
          </a:p>
          <a:p>
            <a:r>
              <a:rPr lang="ru-RU" sz="1400"/>
              <a:t>обеспечить выделение в установленном порядке за счет средств федерального бюджета на 2007 г. 53300 тыс. руб. на обеспечение деятельности учреждения, исходя из того, что предельная численность его работников составляет 597 человек.</a:t>
            </a:r>
          </a:p>
          <a:p>
            <a:endParaRPr lang="ru-RU" sz="1400"/>
          </a:p>
          <a:p>
            <a:r>
              <a:rPr lang="ru-RU" sz="1200" b="1"/>
              <a:t>         Председатель Правительства </a:t>
            </a:r>
          </a:p>
          <a:p>
            <a:r>
              <a:rPr lang="ru-RU" sz="1200" b="1"/>
              <a:t>         Российской Федерации                                                                                                       В. Зубков</a:t>
            </a:r>
            <a:r>
              <a:rPr lang="ru-RU" sz="140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11560" y="188640"/>
            <a:ext cx="7807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Структура документов БД РНТД Минсельхоза России </a:t>
            </a:r>
            <a:br>
              <a:rPr lang="ru-RU" sz="2000" b="1" dirty="0" smtClean="0">
                <a:solidFill>
                  <a:srgbClr val="CC0000"/>
                </a:solidFill>
              </a:rPr>
            </a:br>
            <a:r>
              <a:rPr lang="ru-RU" sz="2000" b="1" dirty="0" smtClean="0">
                <a:solidFill>
                  <a:srgbClr val="CC0000"/>
                </a:solidFill>
              </a:rPr>
              <a:t>(всего 956 документов)</a:t>
            </a:r>
            <a:endParaRPr lang="ru-RU" sz="2000" dirty="0" smtClean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79512" y="980728"/>
          <a:ext cx="87905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424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00113" y="190500"/>
            <a:ext cx="755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CC0000"/>
                </a:solidFill>
              </a:rPr>
              <a:t>Распределение агротехнологий в базе данных </a:t>
            </a:r>
            <a:r>
              <a:rPr lang="ru-RU" sz="1600" b="1">
                <a:solidFill>
                  <a:srgbClr val="CC0000"/>
                </a:solidFill>
              </a:rPr>
              <a:t>(01.09.10)</a:t>
            </a:r>
          </a:p>
        </p:txBody>
      </p:sp>
      <p:sp>
        <p:nvSpPr>
          <p:cNvPr id="17412" name="Rectangle 50"/>
          <p:cNvSpPr>
            <a:spLocks noChangeArrowheads="1"/>
          </p:cNvSpPr>
          <p:nvPr/>
        </p:nvSpPr>
        <p:spPr bwMode="auto">
          <a:xfrm>
            <a:off x="0" y="517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13" name="Picture 52" descr="745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238" y="954088"/>
            <a:ext cx="459581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53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415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092825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Схема учета НИОКР Минсельхоза РФ </a:t>
            </a:r>
            <a:br>
              <a:rPr lang="ru-RU" sz="2000" b="1" dirty="0" smtClean="0">
                <a:solidFill>
                  <a:srgbClr val="CC0000"/>
                </a:solidFill>
              </a:rPr>
            </a:br>
            <a:r>
              <a:rPr lang="ru-RU" sz="2000" b="1" dirty="0" smtClean="0">
                <a:solidFill>
                  <a:srgbClr val="CC0000"/>
                </a:solidFill>
              </a:rPr>
              <a:t>(сбор полнотекстовых отчетов НИР)</a:t>
            </a:r>
            <a:endParaRPr lang="ru-RU" sz="2000" dirty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одержимое 30"/>
          <p:cNvSpPr>
            <a:spLocks/>
          </p:cNvSpPr>
          <p:nvPr/>
        </p:nvSpPr>
        <p:spPr bwMode="auto">
          <a:xfrm>
            <a:off x="384870" y="1092100"/>
            <a:ext cx="8435975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</a:pPr>
            <a:r>
              <a:rPr lang="ru-RU" sz="1400" b="1">
                <a:cs typeface="Arial" charset="0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308000"/>
            <a:ext cx="1368425" cy="720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Поставщик информации 1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7145" y="1523900"/>
            <a:ext cx="1512888" cy="9366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Администратор проектов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8858" y="4260750"/>
            <a:ext cx="1512887" cy="7921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Администратор пользователей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3270" y="1308000"/>
            <a:ext cx="1368425" cy="9366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Эксперт 1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970658" y="2747863"/>
            <a:ext cx="144462" cy="1368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051745" y="1955700"/>
            <a:ext cx="1152525" cy="7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52420" y="1236563"/>
            <a:ext cx="1223963" cy="10080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Научный редактор 1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41"/>
          <p:cNvSpPr txBox="1">
            <a:spLocks noChangeArrowheads="1"/>
          </p:cNvSpPr>
          <p:nvPr/>
        </p:nvSpPr>
        <p:spPr bwMode="auto">
          <a:xfrm>
            <a:off x="2123183" y="1595338"/>
            <a:ext cx="927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cs typeface="Arial" charset="0"/>
              </a:rPr>
              <a:t>Новый ГК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5004495" y="1955700"/>
            <a:ext cx="287338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6947595" y="1595338"/>
            <a:ext cx="28892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flipH="1">
            <a:off x="6947595" y="1739800"/>
            <a:ext cx="28892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36520" y="4548088"/>
            <a:ext cx="1584325" cy="1439862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err="1">
                <a:latin typeface="Arial" pitchFamily="34" charset="0"/>
                <a:cs typeface="Arial" pitchFamily="34" charset="0"/>
              </a:rPr>
              <a:t>Веб-интерфейс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8858" y="1884263"/>
            <a:ext cx="1368425" cy="7191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Поставщик информации 2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23633" y="1955700"/>
            <a:ext cx="1368425" cy="9366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Эксперт 2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68320" y="2028725"/>
            <a:ext cx="1223963" cy="10080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Научный редактор 2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52"/>
          <p:cNvSpPr txBox="1">
            <a:spLocks noChangeArrowheads="1"/>
          </p:cNvSpPr>
          <p:nvPr/>
        </p:nvSpPr>
        <p:spPr bwMode="auto">
          <a:xfrm>
            <a:off x="1259583" y="3540025"/>
            <a:ext cx="19573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cs typeface="Arial" charset="0"/>
              </a:rPr>
              <a:t>Заявка на регистрацию</a:t>
            </a:r>
          </a:p>
        </p:txBody>
      </p:sp>
      <p:sp>
        <p:nvSpPr>
          <p:cNvPr id="24" name="Стрелка влево 23"/>
          <p:cNvSpPr/>
          <p:nvPr/>
        </p:nvSpPr>
        <p:spPr>
          <a:xfrm>
            <a:off x="2483545" y="2676425"/>
            <a:ext cx="2808288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TextBox 55"/>
          <p:cNvSpPr txBox="1">
            <a:spLocks noChangeArrowheads="1"/>
          </p:cNvSpPr>
          <p:nvPr/>
        </p:nvSpPr>
        <p:spPr bwMode="auto">
          <a:xfrm>
            <a:off x="3204270" y="2819300"/>
            <a:ext cx="1231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cs typeface="Arial" charset="0"/>
              </a:rPr>
              <a:t>согласование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8100120" y="3252688"/>
            <a:ext cx="71438" cy="935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TextBox 57"/>
          <p:cNvSpPr txBox="1">
            <a:spLocks noChangeArrowheads="1"/>
          </p:cNvSpPr>
          <p:nvPr/>
        </p:nvSpPr>
        <p:spPr bwMode="auto">
          <a:xfrm>
            <a:off x="6803133" y="3540025"/>
            <a:ext cx="1141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cs typeface="Arial" charset="0"/>
              </a:rPr>
              <a:t>Публикация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7370" y="4908450"/>
            <a:ext cx="1368425" cy="7191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Пользователи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6731695" y="5124350"/>
            <a:ext cx="28892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flipH="1">
            <a:off x="6731695" y="5268813"/>
            <a:ext cx="28892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84870" y="1495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3200"/>
          </a:p>
        </p:txBody>
      </p:sp>
      <p:pic>
        <p:nvPicPr>
          <p:cNvPr id="32" name="Picture 35" descr="7658568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148636"/>
            <a:ext cx="7773858" cy="599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79512" y="214313"/>
            <a:ext cx="871296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И</a:t>
            </a:r>
            <a:r>
              <a:rPr lang="ru-RU" sz="2000" b="1" dirty="0" smtClean="0">
                <a:solidFill>
                  <a:srgbClr val="CC0000"/>
                </a:solidFill>
              </a:rPr>
              <a:t>нформационные ресурсы сайта ФГБНУ «</a:t>
            </a:r>
            <a:r>
              <a:rPr lang="ru-RU" sz="2000" b="1" dirty="0" err="1" smtClean="0">
                <a:solidFill>
                  <a:srgbClr val="CC0000"/>
                </a:solidFill>
              </a:rPr>
              <a:t>Росинформагротех</a:t>
            </a:r>
            <a:r>
              <a:rPr lang="ru-RU" sz="2000" b="1" dirty="0" smtClean="0">
                <a:solidFill>
                  <a:srgbClr val="CC0000"/>
                </a:solidFill>
              </a:rPr>
              <a:t>» </a:t>
            </a:r>
            <a:r>
              <a:rPr lang="ru-RU" b="1" dirty="0" smtClean="0">
                <a:solidFill>
                  <a:srgbClr val="CC0000"/>
                </a:solidFill>
              </a:rPr>
              <a:t>(</a:t>
            </a:r>
            <a:r>
              <a:rPr lang="en-US" b="1" dirty="0" smtClean="0">
                <a:solidFill>
                  <a:srgbClr val="CC0000"/>
                </a:solidFill>
              </a:rPr>
              <a:t>www.rosinformagrotech.ru)</a:t>
            </a:r>
            <a:endParaRPr lang="ru-RU" dirty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2" name="Picture 35" descr="7658568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148636"/>
            <a:ext cx="7773858" cy="599852"/>
          </a:xfrm>
          <a:prstGeom prst="rect">
            <a:avLst/>
          </a:prstGeom>
          <a:noFill/>
        </p:spPr>
      </p:pic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304335" y="1055853"/>
            <a:ext cx="820513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algn="ctr">
              <a:tabLst>
                <a:tab pos="457200" algn="l"/>
              </a:tabLst>
            </a:pPr>
            <a:r>
              <a:rPr lang="ru-RU" sz="1400" b="1" dirty="0"/>
              <a:t>Журналы </a:t>
            </a:r>
          </a:p>
          <a:p>
            <a:pPr marL="342900" indent="-342900" algn="ctr">
              <a:tabLst>
                <a:tab pos="457200" algn="l"/>
              </a:tabLst>
            </a:pPr>
            <a:r>
              <a:rPr lang="ru-RU" sz="1400" b="1" dirty="0"/>
              <a:t>Информационный бюллетень Минсельхоза Российской Федерации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ru-RU" sz="1400" b="1" dirty="0"/>
              <a:t>(2007-2011 гг. содержание и полнотекстовая версия в PDF-формате)</a:t>
            </a:r>
          </a:p>
          <a:p>
            <a:pPr marL="342900" indent="-342900" algn="ctr">
              <a:tabLst>
                <a:tab pos="457200" algn="l"/>
              </a:tabLst>
            </a:pPr>
            <a:r>
              <a:rPr lang="ru-RU" sz="1400" b="1" dirty="0"/>
              <a:t>Инженерно-техническое обеспечение АПК (реферативный журнал с 2000 г.)</a:t>
            </a:r>
          </a:p>
          <a:p>
            <a:pPr marL="342900" indent="-342900" algn="ctr">
              <a:tabLst>
                <a:tab pos="457200" algn="l"/>
              </a:tabLst>
            </a:pPr>
            <a:r>
              <a:rPr lang="ru-RU" sz="1400" b="1" dirty="0"/>
              <a:t>Техника и оборудование для села ( содержание с 2001 г.)</a:t>
            </a:r>
          </a:p>
          <a:p>
            <a:pPr marL="342900" indent="-342900" algn="ctr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endParaRPr lang="ru-RU" sz="1400" b="1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Прогнозно-аналитические </a:t>
            </a:r>
            <a:r>
              <a:rPr lang="ru-RU" sz="1400" b="1" dirty="0" smtClean="0"/>
              <a:t>материалы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Электронные </a:t>
            </a:r>
            <a:r>
              <a:rPr lang="ru-RU" sz="1400" b="1" dirty="0" smtClean="0"/>
              <a:t>копии изданий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Итоговые отчеты о деятельности </a:t>
            </a:r>
            <a:r>
              <a:rPr lang="ru-RU" sz="1400" b="1" dirty="0" smtClean="0"/>
              <a:t>учреждения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Государственная программа развития сельского хозяйства и регулирования рынков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ru-RU" sz="1400" b="1" dirty="0"/>
              <a:t>сельскохозяйственной продукции, сырья и продовольствия на 2008 - 2012 годы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 smtClean="0"/>
              <a:t>Сельскохозяйственная </a:t>
            </a:r>
            <a:r>
              <a:rPr lang="ru-RU" sz="1400" b="1" dirty="0"/>
              <a:t>техника и оборудование (каталог-портал)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Каталог типовых проектов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Документальная база данных по инженерно-техническому обеспечению АПК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Электронный каталог новых поступлений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Регистрация в БД РНТД Минсельхоза России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Анкетирование специалистов АПК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Подписка на Информационный бюллетень </a:t>
            </a:r>
            <a:r>
              <a:rPr lang="ru-RU" sz="1400" b="1" dirty="0" smtClean="0"/>
              <a:t>Минсельхоза России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/>
              <a:t>Наши информационные партнеры </a:t>
            </a:r>
            <a:endParaRPr lang="ru-RU" sz="1400" dirty="0"/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400" b="1" dirty="0" err="1"/>
              <a:t>Прайс</a:t>
            </a:r>
            <a:r>
              <a:rPr lang="ru-RU" sz="1400" b="1" dirty="0"/>
              <a:t> лист на издания и электронные копии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И</a:t>
            </a:r>
            <a:r>
              <a:rPr lang="ru-RU" sz="2000" b="1" dirty="0" smtClean="0">
                <a:solidFill>
                  <a:srgbClr val="CC0000"/>
                </a:solidFill>
              </a:rPr>
              <a:t>нформационные ресурсы сайта «</a:t>
            </a:r>
            <a:r>
              <a:rPr lang="ru-RU" sz="2000" b="1" dirty="0" err="1" smtClean="0">
                <a:solidFill>
                  <a:srgbClr val="CC0000"/>
                </a:solidFill>
              </a:rPr>
              <a:t>Росинформагротех</a:t>
            </a:r>
            <a:r>
              <a:rPr lang="ru-RU" sz="2000" b="1" dirty="0" smtClean="0">
                <a:solidFill>
                  <a:srgbClr val="CC0000"/>
                </a:solidFill>
              </a:rPr>
              <a:t>»</a:t>
            </a:r>
            <a:endParaRPr lang="ru-RU" sz="2000" dirty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2" name="Picture 35" descr="7658568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148636"/>
            <a:ext cx="7773858" cy="599852"/>
          </a:xfrm>
          <a:prstGeom prst="rect">
            <a:avLst/>
          </a:prstGeom>
          <a:noFill/>
        </p:spPr>
      </p:pic>
      <p:pic>
        <p:nvPicPr>
          <p:cNvPr id="7" name="Рисунок 6" descr="87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9276" y="1052736"/>
            <a:ext cx="6969108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693738" y="214313"/>
            <a:ext cx="7807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00"/>
                </a:solidFill>
              </a:rPr>
              <a:t>Основные показатели сайта ФГБНУ «</a:t>
            </a:r>
            <a:r>
              <a:rPr lang="ru-RU" sz="2000" b="1" dirty="0" err="1" smtClean="0">
                <a:solidFill>
                  <a:srgbClr val="CC0000"/>
                </a:solidFill>
              </a:rPr>
              <a:t>Росинформагротех</a:t>
            </a:r>
            <a:r>
              <a:rPr lang="ru-RU" sz="2000" b="1" dirty="0" smtClean="0">
                <a:solidFill>
                  <a:srgbClr val="CC0000"/>
                </a:solidFill>
              </a:rPr>
              <a:t>»</a:t>
            </a:r>
            <a:endParaRPr lang="ru-RU" sz="2000" dirty="0"/>
          </a:p>
        </p:txBody>
      </p:sp>
      <p:sp>
        <p:nvSpPr>
          <p:cNvPr id="14340" name="Rectangle 173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3608" y="692696"/>
            <a:ext cx="70567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2011 году сайт посетило -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220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тыс. пользователей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средняя посещаемость сайта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620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входов в день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объем исходящего трафика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Гб в месяц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объем сайта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480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37%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пользователей – сельские жители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b="12622"/>
          <a:stretch>
            <a:fillRect/>
          </a:stretch>
        </p:blipFill>
        <p:spPr bwMode="auto">
          <a:xfrm>
            <a:off x="1259632" y="2752512"/>
            <a:ext cx="6264696" cy="41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559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Основные направления технологической </a:t>
            </a:r>
          </a:p>
          <a:p>
            <a:pPr algn="ctr"/>
            <a:r>
              <a:rPr lang="ru-RU" sz="2000" b="1">
                <a:solidFill>
                  <a:schemeClr val="accent2"/>
                </a:solidFill>
              </a:rPr>
              <a:t>и технической модернизации АПК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611188" y="1160463"/>
            <a:ext cx="8281987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Введение в хозяйственный оборот эффективных </a:t>
            </a:r>
          </a:p>
          <a:p>
            <a:r>
              <a:rPr lang="ru-RU" sz="1400" b="1"/>
              <a:t>сельскохозяйственных агротехнологий </a:t>
            </a:r>
          </a:p>
          <a:p>
            <a:endParaRPr lang="ru-RU" sz="1400" b="1"/>
          </a:p>
          <a:p>
            <a:r>
              <a:rPr lang="ru-RU" sz="1400" b="1"/>
              <a:t>Оснащение сельского хозяйства техникой нового поколения</a:t>
            </a:r>
          </a:p>
          <a:p>
            <a:endParaRPr lang="ru-RU" sz="1400" b="1"/>
          </a:p>
          <a:p>
            <a:r>
              <a:rPr lang="ru-RU" sz="1400" b="1"/>
              <a:t>Ресурсосбережение и использование высокотехнологичных комплексов</a:t>
            </a:r>
          </a:p>
          <a:p>
            <a:endParaRPr lang="ru-RU" sz="1400" b="1"/>
          </a:p>
          <a:p>
            <a:r>
              <a:rPr lang="ru-RU" sz="1400" b="1"/>
              <a:t>Формирование инновационной системы развития АПК</a:t>
            </a:r>
          </a:p>
          <a:p>
            <a:endParaRPr lang="ru-RU" sz="1400" b="1"/>
          </a:p>
          <a:p>
            <a:r>
              <a:rPr lang="ru-RU" sz="1400" b="1"/>
              <a:t>Модернизация системы испытаний, определение потребительских свойств сельскохозяйственной техники и ее применение в агротехнологиях</a:t>
            </a:r>
          </a:p>
          <a:p>
            <a:endParaRPr lang="ru-RU" sz="1400" b="1"/>
          </a:p>
          <a:p>
            <a:r>
              <a:rPr lang="ru-RU" sz="1400" b="1"/>
              <a:t>Совершенствование работы инженерной службы </a:t>
            </a:r>
          </a:p>
          <a:p>
            <a:r>
              <a:rPr lang="ru-RU" sz="1400" b="1"/>
              <a:t>в сфере ремонта и технического сервиса</a:t>
            </a:r>
          </a:p>
          <a:p>
            <a:endParaRPr lang="ru-RU" sz="1400" b="1"/>
          </a:p>
          <a:p>
            <a:r>
              <a:rPr lang="ru-RU" sz="1400" b="1"/>
              <a:t>Совершенствование деятельности органов Гостехнадзора</a:t>
            </a:r>
          </a:p>
          <a:p>
            <a:endParaRPr lang="ru-RU" sz="1400" b="1"/>
          </a:p>
          <a:p>
            <a:r>
              <a:rPr lang="ru-RU" sz="1400" b="1"/>
              <a:t>Развитие энергоавтономности сельского хозяйства</a:t>
            </a:r>
          </a:p>
        </p:txBody>
      </p:sp>
      <p:pic>
        <p:nvPicPr>
          <p:cNvPr id="4100" name="Picture 8" descr="Graph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5291138"/>
            <a:ext cx="5903913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26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71550" y="115888"/>
            <a:ext cx="7200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Перспективные и приоритетные направления  прикладных исследований</a:t>
            </a:r>
          </a:p>
        </p:txBody>
      </p:sp>
      <p:sp>
        <p:nvSpPr>
          <p:cNvPr id="6147" name="Text Box 46"/>
          <p:cNvSpPr txBox="1">
            <a:spLocks noChangeArrowheads="1"/>
          </p:cNvSpPr>
          <p:nvPr/>
        </p:nvSpPr>
        <p:spPr bwMode="auto">
          <a:xfrm>
            <a:off x="396875" y="836613"/>
            <a:ext cx="84963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сохранение и восстановление плодородия почв;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создание с использованием нанобиотехнологии, ДНК-технологий, генетики, иммунитета, интрогрессивной гибридизации новых адаптивных высокопродуктивных сортов и гибридов сельскохозяйственных культур, а также новых пород сельскохозяйственных животных, птицы и рыб;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создание на основе генноинженерии новых вакцин и лечебно-профилатических препаратов против болезней животных;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разработка эффективных технологий нового поколения семеноводства сельскохозяйственных культур;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разработка   систем   земледелия   на   ландшафтной   основе   и   агротехнологий  различного   уровня интенсификации, обеспечивающих среднемировой уровень урожайности сельскохозяйственных культур;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разработка прецизионных технологий возделывания сельскохозяйственных культур, обеспечивающих дифференцированное и безопасное использование природных, биологических, техногенных и других ресурсов с устойчивой продуктивностью, высоким потребительским качеством сырья и готовой продукции;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разработка   новых   ресурсосберегающих   технологий   и   модернизации   скотоводства,   свиноводства, овцеводства и птицеводства с целью увеличения производства мяса и удовлетворения потребности в нем населения страны;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создание нового поколения ресурсосберегающей высокопроизводительной техники для приоритетных продуктовых подкомплексов;</a:t>
            </a:r>
          </a:p>
          <a:p>
            <a:r>
              <a:rPr lang="ru-RU" sz="1400" b="1">
                <a:solidFill>
                  <a:srgbClr val="FF0000"/>
                </a:solidFill>
              </a:rPr>
              <a:t>• </a:t>
            </a:r>
            <a:r>
              <a:rPr lang="ru-RU" sz="1400" b="1"/>
              <a:t>разработка современных ресурсосберегающих технологий, обеспечивающих глубокую переработку сельскохозяйственного сырья и технологий производства безопасных продуктов общего, специального и детского питания.</a:t>
            </a:r>
          </a:p>
        </p:txBody>
      </p:sp>
      <p:sp>
        <p:nvSpPr>
          <p:cNvPr id="6148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27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23850" y="536575"/>
            <a:ext cx="849788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Растениеводство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освоение интенсивных и высоких технологий, разработка и внедрение комплексов сельскохозяйственной техники повышенной мощности, обеспечивающей выполнение многофункциональных операций, соответствующих данным технологиям; 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внедрение высокопроизводительных тракторов и комбайнов с двигателями мощностью от 200 до 450-500 л.с. и низким удельным расходом топлива;</a:t>
            </a:r>
          </a:p>
          <a:p>
            <a:r>
              <a:rPr lang="ru-RU" b="1">
                <a:solidFill>
                  <a:srgbClr val="FF0000"/>
                </a:solidFill>
              </a:rPr>
              <a:t>•</a:t>
            </a:r>
            <a:r>
              <a:rPr lang="ru-RU" b="1"/>
              <a:t> расширение применения ресурсосберегающих технологий, основанных на минимальных и нулевых способах обработки почвы; 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применение современной техники для внесения удобрений на основе программирования урожая, использование элитных семян, средств защиты растений, снижение потерь продукции и повышение ее качества; 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перевод сельскохозяйственной техники на газовое и биологическое моторное топливо;</a:t>
            </a:r>
          </a:p>
          <a:p>
            <a:r>
              <a:rPr lang="ru-RU" b="1">
                <a:solidFill>
                  <a:srgbClr val="FF0000"/>
                </a:solidFill>
              </a:rPr>
              <a:t>•</a:t>
            </a:r>
            <a:r>
              <a:rPr lang="ru-RU" b="1"/>
              <a:t> использование геоинформационных систем (на основе космомониторинга).</a:t>
            </a: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28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500063" y="563563"/>
            <a:ext cx="820896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Животноводство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внедрение новых энерго- и ресурсосберегающих технологий кормопроизводства и кормления животных с использованием компьютерных и информационных технологий;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внедрение новых технологий утилизации биологических отходов животноводства;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реконструкция и техническое переоснащение действующих ферм;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создание на крупных фермах цехов по переработке продукции и взаимодействие сельхозтоваропроизводителей с перерабатывающими предприятиями;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повышение стабильности и надежности энергообеспечения ферм;</a:t>
            </a:r>
          </a:p>
          <a:p>
            <a:r>
              <a:rPr lang="ru-RU" b="1">
                <a:solidFill>
                  <a:srgbClr val="FF0000"/>
                </a:solidFill>
              </a:rPr>
              <a:t>• </a:t>
            </a:r>
            <a:r>
              <a:rPr lang="ru-RU" b="1"/>
              <a:t>развитие комплексного инженерно-технического сервиса животноводческих предприятий и укомплектование ферм инженерно-техническими кадрами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29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611560" y="116632"/>
            <a:ext cx="7703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Структура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48680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smtClean="0">
                <a:solidFill>
                  <a:srgbClr val="C00000"/>
                </a:solidFill>
              </a:rPr>
              <a:t>Директор ФГБНУ «</a:t>
            </a:r>
            <a:r>
              <a:rPr lang="ru-RU" sz="1600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sz="1600" b="1" dirty="0" smtClean="0">
                <a:solidFill>
                  <a:srgbClr val="C00000"/>
                </a:solidFill>
              </a:rPr>
              <a:t>» </a:t>
            </a:r>
          </a:p>
          <a:p>
            <a:pPr algn="ctr">
              <a:lnSpc>
                <a:spcPts val="1500"/>
              </a:lnSpc>
            </a:pPr>
            <a:endParaRPr lang="ru-RU" sz="1200" b="1" dirty="0" smtClean="0"/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Финансово-экономический центр, Главный бухгалтер</a:t>
            </a:r>
          </a:p>
          <a:p>
            <a:pPr lvl="6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кадров и делопроизводства</a:t>
            </a:r>
          </a:p>
          <a:p>
            <a:pPr lvl="6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ученый секретарь</a:t>
            </a:r>
          </a:p>
          <a:p>
            <a:pPr lvl="6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аспирантура</a:t>
            </a:r>
          </a:p>
          <a:p>
            <a:pPr algn="ctr">
              <a:lnSpc>
                <a:spcPts val="1500"/>
              </a:lnSpc>
            </a:pPr>
            <a:endParaRPr lang="ru-RU" sz="1200" b="1" dirty="0" smtClean="0"/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Научно-исследовательский центр «</a:t>
            </a:r>
            <a:r>
              <a:rPr lang="ru-RU" sz="1400" b="1" dirty="0" err="1" smtClean="0">
                <a:solidFill>
                  <a:srgbClr val="C00000"/>
                </a:solidFill>
              </a:rPr>
              <a:t>Агроинновация</a:t>
            </a:r>
            <a:r>
              <a:rPr lang="ru-RU" sz="1400" b="1" dirty="0" smtClean="0">
                <a:solidFill>
                  <a:srgbClr val="C00000"/>
                </a:solidFill>
              </a:rPr>
              <a:t>»</a:t>
            </a:r>
          </a:p>
          <a:p>
            <a:pPr lvl="2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анализа и обобщения информации по механизации и электрификации </a:t>
            </a:r>
          </a:p>
          <a:p>
            <a:pPr lvl="2">
              <a:lnSpc>
                <a:spcPts val="1500"/>
              </a:lnSpc>
              <a:buClr>
                <a:srgbClr val="C00000"/>
              </a:buClr>
            </a:pPr>
            <a:r>
              <a:rPr lang="ru-RU" sz="1200" b="1" dirty="0">
                <a:solidFill>
                  <a:schemeClr val="accent2"/>
                </a:solidFill>
              </a:rPr>
              <a:t> </a:t>
            </a:r>
            <a:r>
              <a:rPr lang="ru-RU" sz="1200" b="1" dirty="0" smtClean="0">
                <a:solidFill>
                  <a:schemeClr val="accent2"/>
                </a:solidFill>
              </a:rPr>
              <a:t> сельскохозяйственного производства;</a:t>
            </a:r>
          </a:p>
          <a:p>
            <a:pPr lvl="2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анализа и обобщения информации по экономическому развитию АПК;</a:t>
            </a:r>
          </a:p>
          <a:p>
            <a:pPr lvl="2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анализа и обобщения информации по техническому сервису и оборудованию  </a:t>
            </a:r>
          </a:p>
          <a:p>
            <a:pPr lvl="2">
              <a:lnSpc>
                <a:spcPts val="1500"/>
              </a:lnSpc>
              <a:buClr>
                <a:srgbClr val="C00000"/>
              </a:buClr>
            </a:pPr>
            <a:r>
              <a:rPr lang="ru-RU" sz="1200" b="1" dirty="0">
                <a:solidFill>
                  <a:schemeClr val="accent2"/>
                </a:solidFill>
              </a:rPr>
              <a:t> </a:t>
            </a:r>
            <a:r>
              <a:rPr lang="ru-RU" sz="1200" b="1" dirty="0" smtClean="0">
                <a:solidFill>
                  <a:schemeClr val="accent2"/>
                </a:solidFill>
              </a:rPr>
              <a:t> для перерабатывающих отраслей АПК</a:t>
            </a:r>
          </a:p>
          <a:p>
            <a:pPr lvl="2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формирования и использования информационных ресурсов</a:t>
            </a:r>
          </a:p>
          <a:p>
            <a:pPr lvl="2">
              <a:lnSpc>
                <a:spcPts val="15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2"/>
                </a:solidFill>
              </a:rPr>
              <a:t> отдел информационно-консультационного обслуживания и аналитической информации</a:t>
            </a:r>
          </a:p>
          <a:p>
            <a:pPr algn="ctr">
              <a:lnSpc>
                <a:spcPts val="1500"/>
              </a:lnSpc>
            </a:pPr>
            <a:endParaRPr lang="ru-RU" sz="1200" b="1" dirty="0" smtClean="0"/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Центр испытаний сельскохозяйственной техники</a:t>
            </a:r>
          </a:p>
          <a:p>
            <a:pPr algn="ctr">
              <a:lnSpc>
                <a:spcPts val="1500"/>
              </a:lnSpc>
            </a:pPr>
            <a:r>
              <a:rPr lang="ru-RU" sz="1200" b="1" dirty="0" smtClean="0">
                <a:solidFill>
                  <a:schemeClr val="accent2"/>
                </a:solidFill>
              </a:rPr>
              <a:t>общехозяйственные подразделения</a:t>
            </a:r>
          </a:p>
          <a:p>
            <a:pPr algn="ctr">
              <a:lnSpc>
                <a:spcPts val="1500"/>
              </a:lnSpc>
            </a:pPr>
            <a:endParaRPr lang="ru-RU" sz="1200" b="1" dirty="0" smtClean="0"/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Научно-исследовательский центр по проблемам развития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органов </a:t>
            </a:r>
            <a:r>
              <a:rPr lang="ru-RU" sz="1400" b="1" dirty="0" err="1" smtClean="0">
                <a:solidFill>
                  <a:srgbClr val="C00000"/>
                </a:solidFill>
              </a:rPr>
              <a:t>Гостехнадзора</a:t>
            </a:r>
            <a:r>
              <a:rPr lang="ru-RU" sz="1400" b="1" dirty="0" smtClean="0">
                <a:solidFill>
                  <a:srgbClr val="C00000"/>
                </a:solidFill>
              </a:rPr>
              <a:t> (НИЦ «</a:t>
            </a:r>
            <a:r>
              <a:rPr lang="ru-RU" sz="1400" b="1" dirty="0" err="1" smtClean="0">
                <a:solidFill>
                  <a:srgbClr val="C00000"/>
                </a:solidFill>
              </a:rPr>
              <a:t>Гостехнадзор</a:t>
            </a:r>
            <a:r>
              <a:rPr lang="ru-RU" sz="1400" b="1" dirty="0" smtClean="0">
                <a:solidFill>
                  <a:srgbClr val="C00000"/>
                </a:solidFill>
              </a:rPr>
              <a:t>»)</a:t>
            </a:r>
          </a:p>
          <a:p>
            <a:pPr algn="ctr">
              <a:lnSpc>
                <a:spcPts val="1500"/>
              </a:lnSpc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Издательско-полиграфический центр</a:t>
            </a:r>
          </a:p>
          <a:p>
            <a:pPr algn="ctr">
              <a:lnSpc>
                <a:spcPts val="1500"/>
              </a:lnSpc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err="1" smtClean="0">
                <a:solidFill>
                  <a:srgbClr val="C00000"/>
                </a:solidFill>
              </a:rPr>
              <a:t>Новокубанский</a:t>
            </a:r>
            <a:r>
              <a:rPr lang="ru-RU" sz="1400" b="1" dirty="0" smtClean="0">
                <a:solidFill>
                  <a:srgbClr val="C00000"/>
                </a:solidFill>
              </a:rPr>
              <a:t> филиал ФГБНУ «</a:t>
            </a:r>
            <a:r>
              <a:rPr lang="ru-RU" sz="1400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sz="1400" b="1" dirty="0" smtClean="0">
                <a:solidFill>
                  <a:srgbClr val="C00000"/>
                </a:solidFill>
              </a:rPr>
              <a:t>» (</a:t>
            </a:r>
            <a:r>
              <a:rPr lang="ru-RU" sz="1400" b="1" dirty="0" err="1" smtClean="0">
                <a:solidFill>
                  <a:srgbClr val="C00000"/>
                </a:solidFill>
              </a:rPr>
              <a:t>КубНИИТиМ</a:t>
            </a:r>
            <a:r>
              <a:rPr lang="ru-RU" sz="1400" b="1" dirty="0" smtClean="0">
                <a:solidFill>
                  <a:srgbClr val="C00000"/>
                </a:solidFill>
              </a:rPr>
              <a:t>)</a:t>
            </a:r>
          </a:p>
          <a:p>
            <a:pPr algn="ctr">
              <a:lnSpc>
                <a:spcPts val="1500"/>
              </a:lnSpc>
            </a:pPr>
            <a:endParaRPr lang="ru-RU" sz="1400" b="1" dirty="0" smtClean="0">
              <a:solidFill>
                <a:srgbClr val="C00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Московский филиал ФГБНУ «</a:t>
            </a:r>
            <a:r>
              <a:rPr lang="ru-RU" sz="1400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sz="1400" b="1" dirty="0" smtClean="0">
                <a:solidFill>
                  <a:srgbClr val="C00000"/>
                </a:solidFill>
              </a:rPr>
              <a:t>»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(НПЦ «</a:t>
            </a:r>
            <a:r>
              <a:rPr lang="ru-RU" sz="1400" b="1" dirty="0" err="1" smtClean="0">
                <a:solidFill>
                  <a:srgbClr val="C00000"/>
                </a:solidFill>
              </a:rPr>
              <a:t>Гипронисельхоз</a:t>
            </a:r>
            <a:r>
              <a:rPr lang="ru-RU" sz="1400" b="1" dirty="0" smtClean="0">
                <a:solidFill>
                  <a:srgbClr val="C00000"/>
                </a:solidFill>
              </a:rPr>
              <a:t>»)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713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</a:t>
            </a:r>
            <a:endParaRPr lang="ru-RU" sz="2000" b="1">
              <a:solidFill>
                <a:schemeClr val="accent2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6875" y="333375"/>
            <a:ext cx="8351838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ru-RU" b="1">
                <a:solidFill>
                  <a:srgbClr val="C00000"/>
                </a:solidFill>
              </a:rPr>
              <a:t>Переработка сельскохозяйственной продукции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эффективные биотехнологические методы, снижающие энергоемкость и обеспечивающие высокое качество пищевой продукции; 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высокоэффективные процессы производства продуктов с использованием нанотехнологий;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ресурсосберегающие технологии, процессы и машины глубокой безотходной переработки сельхозсырья;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высокоэффективные технологические процессы и оборудование производства продуктов  для профилактического, лечебного и детского питания;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современные технологии производства мясных продуктов с использованием отечественных ингредиентов, композитов и добавок;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современные технологические процессы и системы хранения и транспортирования продовольственного сырья и пищевых продуктов, обеспечивающих сохранение качества, экономию сырьевых, энергетических, материальных и трудовых ресурсов;</a:t>
            </a:r>
          </a:p>
          <a:p>
            <a:pPr>
              <a:buClr>
                <a:srgbClr val="FF0000"/>
              </a:buClr>
              <a:buFontTx/>
              <a:buChar char="•"/>
            </a:pPr>
            <a:r>
              <a:rPr lang="ru-RU" b="1"/>
              <a:t> новые технологические процессы и упаковочные материалы для хранения сырья и готовой продукции</a:t>
            </a:r>
            <a:r>
              <a:rPr lang="ru-RU"/>
              <a:t>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71550" y="314325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Технический сервис</a:t>
            </a:r>
          </a:p>
        </p:txBody>
      </p:sp>
      <p:sp>
        <p:nvSpPr>
          <p:cNvPr id="10243" name="Text Box 46"/>
          <p:cNvSpPr txBox="1">
            <a:spLocks noChangeArrowheads="1"/>
          </p:cNvSpPr>
          <p:nvPr/>
        </p:nvSpPr>
        <p:spPr bwMode="auto">
          <a:xfrm>
            <a:off x="754063" y="857250"/>
            <a:ext cx="76041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•  </a:t>
            </a:r>
            <a:r>
              <a:rPr lang="ru-RU"/>
              <a:t>оптимизация и модернизация машинно-технологической базы производства растениеводческой и животноводческой продукции и технического сервиса;</a:t>
            </a:r>
          </a:p>
          <a:p>
            <a:r>
              <a:rPr lang="ru-RU">
                <a:solidFill>
                  <a:srgbClr val="FF0000"/>
                </a:solidFill>
              </a:rPr>
              <a:t>•  </a:t>
            </a:r>
            <a:r>
              <a:rPr lang="ru-RU"/>
              <a:t>разработка национальных машинных энергосберегающих технологий и систем машин нового поколения для ведения интенсивного сельского хозяйства;</a:t>
            </a:r>
          </a:p>
          <a:p>
            <a:r>
              <a:rPr lang="ru-RU">
                <a:solidFill>
                  <a:srgbClr val="FF0000"/>
                </a:solidFill>
              </a:rPr>
              <a:t>• </a:t>
            </a:r>
            <a:r>
              <a:rPr lang="ru-RU"/>
              <a:t> освоение новых форм и технологий технического сервиса, обеспечивающих повышение надежности и ресурса работы машин, сокращение расхода ТСМ, вредных выбросов, затрат на техническое обслуживание и ремонт;</a:t>
            </a:r>
          </a:p>
          <a:p>
            <a:r>
              <a:rPr lang="ru-RU">
                <a:solidFill>
                  <a:srgbClr val="FF0000"/>
                </a:solidFill>
              </a:rPr>
              <a:t>• </a:t>
            </a:r>
            <a:r>
              <a:rPr lang="ru-RU"/>
              <a:t>разработка новых методов восстановления изношенных деталей;</a:t>
            </a:r>
          </a:p>
          <a:p>
            <a:r>
              <a:rPr lang="ru-RU">
                <a:solidFill>
                  <a:srgbClr val="FF0000"/>
                </a:solidFill>
              </a:rPr>
              <a:t>• </a:t>
            </a:r>
            <a:r>
              <a:rPr lang="ru-RU"/>
              <a:t>разработка и освоение высокоэффективных форм использования сельскохозяйственной техники;</a:t>
            </a:r>
          </a:p>
          <a:p>
            <a:r>
              <a:rPr lang="ru-RU">
                <a:solidFill>
                  <a:srgbClr val="FF0000"/>
                </a:solidFill>
              </a:rPr>
              <a:t>• </a:t>
            </a:r>
            <a:r>
              <a:rPr lang="ru-RU"/>
              <a:t> развитие сельскохозяйственного машиностроения, в том числе регионального;</a:t>
            </a:r>
          </a:p>
          <a:p>
            <a:r>
              <a:rPr lang="ru-RU">
                <a:solidFill>
                  <a:srgbClr val="FF0000"/>
                </a:solidFill>
              </a:rPr>
              <a:t>• </a:t>
            </a:r>
            <a:r>
              <a:rPr lang="ru-RU"/>
              <a:t>формирование рынка сельскохозяйственной техники.</a:t>
            </a:r>
            <a:endParaRPr lang="ru-RU" b="1"/>
          </a:p>
        </p:txBody>
      </p:sp>
      <p:sp>
        <p:nvSpPr>
          <p:cNvPr id="10244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31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71550" y="314325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Издательско-полиграфический центр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244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8891" b="16972"/>
          <a:stretch>
            <a:fillRect/>
          </a:stretch>
        </p:blipFill>
        <p:spPr bwMode="auto">
          <a:xfrm>
            <a:off x="971600" y="890146"/>
            <a:ext cx="4176464" cy="1945134"/>
          </a:xfrm>
          <a:prstGeom prst="rect">
            <a:avLst/>
          </a:prstGeom>
          <a:noFill/>
        </p:spPr>
      </p:pic>
      <p:pic>
        <p:nvPicPr>
          <p:cNvPr id="6" name="Picture 5" descr="DSCN2980-1"/>
          <p:cNvPicPr>
            <a:picLocks noChangeAspect="1" noChangeArrowheads="1"/>
          </p:cNvPicPr>
          <p:nvPr/>
        </p:nvPicPr>
        <p:blipFill>
          <a:blip r:embed="rId3" cstate="print">
            <a:lum bright="16000" contrast="29000"/>
          </a:blip>
          <a:srcRect/>
          <a:stretch>
            <a:fillRect/>
          </a:stretch>
        </p:blipFill>
        <p:spPr bwMode="auto">
          <a:xfrm>
            <a:off x="5220072" y="890146"/>
            <a:ext cx="2592288" cy="1944582"/>
          </a:xfrm>
          <a:prstGeom prst="rect">
            <a:avLst/>
          </a:prstGeom>
          <a:noFill/>
        </p:spPr>
      </p:pic>
      <p:pic>
        <p:nvPicPr>
          <p:cNvPr id="7" name="Picture 6" descr="DSCN2986-1"/>
          <p:cNvPicPr>
            <a:picLocks noChangeAspect="1" noChangeArrowheads="1"/>
          </p:cNvPicPr>
          <p:nvPr/>
        </p:nvPicPr>
        <p:blipFill>
          <a:blip r:embed="rId4" cstate="print">
            <a:lum bright="11000" contrast="13000"/>
          </a:blip>
          <a:srcRect/>
          <a:stretch>
            <a:fillRect/>
          </a:stretch>
        </p:blipFill>
        <p:spPr bwMode="auto">
          <a:xfrm>
            <a:off x="3275856" y="2906371"/>
            <a:ext cx="2232248" cy="1656184"/>
          </a:xfrm>
          <a:prstGeom prst="rect">
            <a:avLst/>
          </a:prstGeom>
          <a:noFill/>
        </p:spPr>
      </p:pic>
      <p:pic>
        <p:nvPicPr>
          <p:cNvPr id="8" name="Picture 7" descr="DSCN2990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906371"/>
            <a:ext cx="2244472" cy="1656184"/>
          </a:xfrm>
          <a:prstGeom prst="rect">
            <a:avLst/>
          </a:prstGeom>
          <a:noFill/>
        </p:spPr>
      </p:pic>
      <p:pic>
        <p:nvPicPr>
          <p:cNvPr id="9" name="Picture 3" descr="DSCN2993-1"/>
          <p:cNvPicPr>
            <a:picLocks noChangeAspect="1" noChangeArrowheads="1"/>
          </p:cNvPicPr>
          <p:nvPr/>
        </p:nvPicPr>
        <p:blipFill>
          <a:blip r:embed="rId6" cstate="print">
            <a:lum bright="11000" contrast="26000"/>
          </a:blip>
          <a:srcRect/>
          <a:stretch>
            <a:fillRect/>
          </a:stretch>
        </p:blipFill>
        <p:spPr bwMode="auto">
          <a:xfrm>
            <a:off x="971601" y="4634562"/>
            <a:ext cx="2232248" cy="1673862"/>
          </a:xfrm>
          <a:prstGeom prst="rect">
            <a:avLst/>
          </a:prstGeom>
          <a:noFill/>
        </p:spPr>
      </p:pic>
      <p:pic>
        <p:nvPicPr>
          <p:cNvPr id="10" name="Picture 4" descr="DSCN2995-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634562"/>
            <a:ext cx="2232248" cy="1674758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lum bright="11000" contrast="17000"/>
          </a:blip>
          <a:srcRect/>
          <a:stretch>
            <a:fillRect/>
          </a:stretch>
        </p:blipFill>
        <p:spPr bwMode="auto">
          <a:xfrm>
            <a:off x="5580112" y="2906370"/>
            <a:ext cx="2232248" cy="1656184"/>
          </a:xfrm>
          <a:prstGeom prst="rect">
            <a:avLst/>
          </a:prstGeom>
          <a:noFill/>
        </p:spPr>
      </p:pic>
      <p:pic>
        <p:nvPicPr>
          <p:cNvPr id="12" name="Picture 6" descr="DSCN2996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634562"/>
            <a:ext cx="2232248" cy="1673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528" y="260648"/>
            <a:ext cx="7200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Новокубанский</a:t>
            </a:r>
            <a:r>
              <a:rPr lang="ru-RU" b="1" dirty="0" smtClean="0">
                <a:solidFill>
                  <a:srgbClr val="C00000"/>
                </a:solidFill>
              </a:rPr>
              <a:t> филиал ФГБНУ «</a:t>
            </a:r>
            <a:r>
              <a:rPr lang="ru-RU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b="1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(</a:t>
            </a:r>
            <a:r>
              <a:rPr lang="ru-RU" b="1" dirty="0" err="1" smtClean="0">
                <a:solidFill>
                  <a:srgbClr val="C00000"/>
                </a:solidFill>
              </a:rPr>
              <a:t>КубНИИТиМ</a:t>
            </a:r>
            <a:r>
              <a:rPr lang="ru-RU" b="1" dirty="0" smtClean="0">
                <a:solidFill>
                  <a:srgbClr val="C00000"/>
                </a:solidFill>
              </a:rPr>
              <a:t>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44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798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116632"/>
            <a:ext cx="2067050" cy="1844824"/>
          </a:xfrm>
          <a:prstGeom prst="rect">
            <a:avLst/>
          </a:prstGeom>
        </p:spPr>
      </p:pic>
      <p:pic>
        <p:nvPicPr>
          <p:cNvPr id="14" name="Рисунок 13" descr="678679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751193"/>
            <a:ext cx="5832648" cy="21068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7544" y="1115180"/>
            <a:ext cx="8352928" cy="353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chemeClr val="accent2"/>
                </a:solidFill>
              </a:rPr>
              <a:t>Основные виды деятельности:</a:t>
            </a:r>
          </a:p>
          <a:p>
            <a:pPr>
              <a:lnSpc>
                <a:spcPts val="18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экспериментальные исследования сельскохозяйственной техники, </a:t>
            </a:r>
          </a:p>
          <a:p>
            <a:pPr>
              <a:lnSpc>
                <a:spcPts val="1800"/>
              </a:lnSpc>
              <a:buClr>
                <a:srgbClr val="C00000"/>
              </a:buClr>
            </a:pPr>
            <a:r>
              <a:rPr lang="ru-RU" sz="1400" b="1" dirty="0" smtClean="0"/>
              <a:t>перерабатывающего оборудования, технологий производства, </a:t>
            </a:r>
          </a:p>
          <a:p>
            <a:pPr>
              <a:lnSpc>
                <a:spcPts val="1800"/>
              </a:lnSpc>
              <a:buClr>
                <a:srgbClr val="C00000"/>
              </a:buClr>
            </a:pPr>
            <a:r>
              <a:rPr lang="ru-RU" sz="1400" b="1" dirty="0" smtClean="0"/>
              <a:t>хранения и переработки сельскохозяйственной продукции </a:t>
            </a:r>
          </a:p>
          <a:p>
            <a:pPr>
              <a:lnSpc>
                <a:spcPts val="1800"/>
              </a:lnSpc>
              <a:buClr>
                <a:srgbClr val="C00000"/>
              </a:buClr>
            </a:pPr>
            <a:r>
              <a:rPr lang="ru-RU" sz="1400" b="1" dirty="0" smtClean="0"/>
              <a:t>с применением новых комплексов сельскохозяйственных машин и оборудования;</a:t>
            </a:r>
          </a:p>
          <a:p>
            <a:pPr>
              <a:lnSpc>
                <a:spcPts val="18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испытание </a:t>
            </a:r>
            <a:r>
              <a:rPr lang="ru-RU" sz="1400" b="1" dirty="0" err="1" smtClean="0"/>
              <a:t>агротехнологий</a:t>
            </a:r>
            <a:r>
              <a:rPr lang="ru-RU" sz="1400" b="1" dirty="0" smtClean="0"/>
              <a:t> возделывания различных видов сельскохозяйственных культур на опытных  полях, в теплицах, садах и питомниках;</a:t>
            </a:r>
          </a:p>
          <a:p>
            <a:pPr>
              <a:lnSpc>
                <a:spcPts val="18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разработка научно-методической документации по  испытаниям сельскохозяйственной техники,  перерабатывающего оборудования, технологий производства, хранения и переработки сельскохозяйственной продукции;</a:t>
            </a:r>
          </a:p>
          <a:p>
            <a:pPr>
              <a:lnSpc>
                <a:spcPts val="18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разработка и изготовление опытных образцов новых приборов и оборудования, программных средств для испытаний новой техники и технологий;</a:t>
            </a:r>
          </a:p>
          <a:p>
            <a:pPr>
              <a:lnSpc>
                <a:spcPts val="18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оценка соответствия отечественной и зарубежной сельскохозяйственной техники, комплексов машин и технологий, проектов сельскохозяйственного назначения стандартам, техническим условиям и другой технической документации</a:t>
            </a:r>
            <a:endParaRPr lang="ru-RU" sz="1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528" y="116632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Московский филиал ФГБНУ «</a:t>
            </a:r>
            <a:r>
              <a:rPr lang="ru-RU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b="1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(НПЦ «</a:t>
            </a:r>
            <a:r>
              <a:rPr lang="ru-RU" b="1" dirty="0" err="1" smtClean="0">
                <a:solidFill>
                  <a:srgbClr val="C00000"/>
                </a:solidFill>
              </a:rPr>
              <a:t>Гипронисельхоз</a:t>
            </a:r>
            <a:r>
              <a:rPr lang="ru-RU" b="1" dirty="0" smtClean="0">
                <a:solidFill>
                  <a:srgbClr val="C00000"/>
                </a:solidFill>
              </a:rPr>
              <a:t>»)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44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764704"/>
            <a:ext cx="7416824" cy="323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проведение научно-исследовательских, опытно-конструкторских и технологических работ, направленных на инновационное развитие сельского хозяйства;</a:t>
            </a:r>
          </a:p>
          <a:p>
            <a:pPr>
              <a:lnSpc>
                <a:spcPts val="19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разработка научно обоснованных рекомендаций, инструкций, методик и других документов по проектированию, строительству, эксплуатации и реконструкции объектов АПК;</a:t>
            </a:r>
          </a:p>
          <a:p>
            <a:pPr>
              <a:lnSpc>
                <a:spcPts val="19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формирование информационных ресурсов, в том числе баз и банков данных, архивов и фондов научно-технической, проектно-сметной, нормативной документации отраслевого значения;</a:t>
            </a:r>
          </a:p>
          <a:p>
            <a:pPr>
              <a:lnSpc>
                <a:spcPts val="19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проектирование с целью создания и реконструкции объектов АПК, развития  сельских территорий;</a:t>
            </a:r>
          </a:p>
          <a:p>
            <a:pPr>
              <a:lnSpc>
                <a:spcPts val="19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b="1" dirty="0" smtClean="0"/>
              <a:t> оказание информационно-консультационной помощи </a:t>
            </a:r>
            <a:r>
              <a:rPr lang="ru-RU" sz="1400" b="1" dirty="0" err="1" smtClean="0"/>
              <a:t>сельхозтоваропроизводителям</a:t>
            </a:r>
            <a:endParaRPr lang="ru-RU" sz="1400" b="1" dirty="0"/>
          </a:p>
        </p:txBody>
      </p:sp>
      <p:pic>
        <p:nvPicPr>
          <p:cNvPr id="7" name="Рисунок 6" descr="8686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181043"/>
            <a:ext cx="7022606" cy="25603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528" y="190381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Система доведения </a:t>
            </a:r>
            <a:r>
              <a:rPr lang="ru-RU" b="1" dirty="0">
                <a:solidFill>
                  <a:srgbClr val="C00000"/>
                </a:solidFill>
              </a:rPr>
              <a:t>научно-технической информации </a:t>
            </a:r>
            <a:r>
              <a:rPr lang="ru-RU" b="1" dirty="0" smtClean="0">
                <a:solidFill>
                  <a:srgbClr val="C00000"/>
                </a:solidFill>
              </a:rPr>
              <a:t>ФГБНУ «</a:t>
            </a:r>
            <a:r>
              <a:rPr lang="ru-RU" b="1" dirty="0" err="1" smtClean="0">
                <a:solidFill>
                  <a:srgbClr val="C00000"/>
                </a:solidFill>
              </a:rPr>
              <a:t>Росинформагротех</a:t>
            </a:r>
            <a:r>
              <a:rPr lang="ru-RU" b="1" dirty="0">
                <a:solidFill>
                  <a:srgbClr val="C00000"/>
                </a:solidFill>
              </a:rPr>
              <a:t>» Минсельхоза России до потребителей </a:t>
            </a:r>
          </a:p>
        </p:txBody>
      </p:sp>
      <p:sp>
        <p:nvSpPr>
          <p:cNvPr id="10244" name="Rectangle 50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35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908720"/>
          <a:ext cx="8352928" cy="4608512"/>
        </p:xfrm>
        <a:graphic>
          <a:graphicData uri="http://schemas.openxmlformats.org/drawingml/2006/table">
            <a:tbl>
              <a:tblPr/>
              <a:tblGrid>
                <a:gridCol w="576064"/>
                <a:gridCol w="3672408"/>
                <a:gridCol w="4104456"/>
              </a:tblGrid>
              <a:tr h="307414">
                <a:tc>
                  <a:txBody>
                    <a:bodyPr/>
                    <a:lstStyle/>
                    <a:p>
                      <a:pPr marL="18415" marR="14351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№ </a:t>
                      </a:r>
                      <a:r>
                        <a:rPr lang="ru-RU" sz="1400" spc="-45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п</a:t>
                      </a:r>
                      <a:r>
                        <a:rPr lang="ru-RU" sz="1400" spc="-4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/</a:t>
                      </a:r>
                      <a:r>
                        <a:rPr lang="ru-RU" sz="1400" spc="-45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п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Вид информации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5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Кому направляются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696">
                <a:tc>
                  <a:txBody>
                    <a:bodyPr/>
                    <a:lstStyle/>
                    <a:p>
                      <a:pPr marL="368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1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48895" indent="317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Аналитические информационные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материалы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marR="103505" indent="635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1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Минсельхоз России, федеральные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округа </a:t>
                      </a:r>
                      <a:endParaRPr lang="ru-RU" sz="1400" spc="-1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</a:endParaRPr>
                    </a:p>
                    <a:p>
                      <a:pPr marL="3175" marR="103505" indent="635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40-80 экз.)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2003">
                <a:tc>
                  <a:txBody>
                    <a:bodyPr/>
                    <a:lstStyle/>
                    <a:p>
                      <a:pPr marL="184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826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Научно-информационные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издания по тематическому плану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института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3505" indent="635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15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Минсельхоз России, федеральные </a:t>
                      </a:r>
                      <a:r>
                        <a:rPr lang="ru-RU" sz="1400" spc="-5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округа, органы управления АПК субъектов РФ, Россельхозакадемия и научные организации </a:t>
                      </a:r>
                      <a:r>
                        <a:rPr lang="ru-RU" sz="1400" spc="-1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(500 экз.)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1167">
                <a:tc>
                  <a:txBody>
                    <a:bodyPr/>
                    <a:lstStyle/>
                    <a:p>
                      <a:pPr marL="15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3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4351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Научные, официальные,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нормативные, производственно-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практические, инструктивно-методические, справочные и информационные издания Минсельхоза России для АПК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indent="317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Органы управления АПК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субъектов РФ, союзы, ассоциации, вузы, НИИ Минсельхоза России и </a:t>
                      </a:r>
                      <a:r>
                        <a:rPr lang="ru-RU" sz="1400" spc="-15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Россельхозакадемии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, организации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системы сельскохозяйственного консультирования и др. (в соответствии с указателем рассылки) </a:t>
                      </a:r>
                      <a:endParaRPr lang="ru-RU" sz="1400" spc="-5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</a:endParaRPr>
                    </a:p>
                    <a:p>
                      <a:pPr marR="54610" indent="317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500-1000 экз.)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1167">
                <a:tc>
                  <a:txBody>
                    <a:bodyPr/>
                    <a:lstStyle/>
                    <a:p>
                      <a:pPr marL="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4</a:t>
                      </a:r>
                      <a:endParaRPr lang="ru-RU" sz="140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362585" indent="-6350">
                        <a:lnSpc>
                          <a:spcPts val="163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Информационный бюллетень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Минсельхоза России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85" indent="-317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Органы управления АПК </a:t>
                      </a:r>
                      <a:r>
                        <a:rPr lang="ru-RU" sz="1400" spc="-1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субъектов РФ, союзы, ассоциации, научные учреждения, организации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системы сельскохозяйственного консультирования, посольства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зарубежных стран и др. (в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соответствии с указателем </a:t>
                      </a:r>
                      <a:r>
                        <a:rPr lang="ru-RU" sz="1400" spc="-5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рассылки)  (3500 экз</a:t>
                      </a:r>
                      <a:r>
                        <a:rPr lang="ru-RU" sz="1400" spc="-55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.)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216">
                <a:tc>
                  <a:txBody>
                    <a:bodyPr/>
                    <a:lstStyle/>
                    <a:p>
                      <a:pPr marL="88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5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Журнал «Техника и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оборудование для села»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По подписке (500-600 экз.)                                   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18298" marR="18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H="1">
            <a:off x="395536" y="5517232"/>
            <a:ext cx="576064" cy="0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5536" y="5517232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3568" y="5657671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Научно-техническая информация распространяется на мероприятиях, проводимых Минсельхозом России по проблемам АПК (конференции, семинары, совещания, выставки и др.), а также по запросам.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683568" y="188913"/>
            <a:ext cx="7703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Виды деятельности: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708920"/>
            <a:ext cx="864096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проведение НИОКР, направленных на инновационное развитие сельского хозяйства;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научно-информационное и методическое обеспечение приоритетных направлений инновационного развития АПК;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оказание информационно-консультационной помощи </a:t>
            </a:r>
            <a:r>
              <a:rPr lang="ru-RU" sz="1300" b="1" dirty="0" err="1" smtClean="0"/>
              <a:t>сельхозтоваропроизводителям</a:t>
            </a:r>
            <a:r>
              <a:rPr lang="ru-RU" sz="1300" b="1" dirty="0" smtClean="0"/>
              <a:t>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проведение работ по обязательной сертификации и испытаниям машин и технологий в сфере АПК;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подготовка и издание научных, информационных, справочных, консультативных, методических, учебно-методических и других материалов в сфере АПК;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организация и проведение международных, российских, региональных научно-практических конференций, выставок, семинаров и других мероприятий по вопросам деятельности АПК;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подготовка научных кадров в системе послевузовского образования через аспирантуру и докторантуру;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ru-RU" sz="1300" b="1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300" b="1" dirty="0" smtClean="0"/>
              <a:t> разработка проектно-сметной  и нормативной  документации производственных объектов АПК</a:t>
            </a:r>
            <a:endParaRPr lang="ru-RU" sz="1300" b="1" dirty="0"/>
          </a:p>
        </p:txBody>
      </p:sp>
      <p:pic>
        <p:nvPicPr>
          <p:cNvPr id="5" name="Рисунок 4" descr="плакат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20688"/>
            <a:ext cx="6629400" cy="18836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1520" y="548680"/>
            <a:ext cx="8712968" cy="41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CC0000"/>
                </a:solidFill>
              </a:rPr>
              <a:t>• </a:t>
            </a:r>
            <a:r>
              <a:rPr lang="ru-RU" sz="1300" b="1" dirty="0"/>
              <a:t>справочно-информационные материалы – каталоги, справочники, информационные </a:t>
            </a:r>
            <a:r>
              <a:rPr lang="ru-RU" sz="1300" b="1" dirty="0" smtClean="0"/>
              <a:t>бюллетени, журналы </a:t>
            </a:r>
            <a:r>
              <a:rPr lang="ru-RU" sz="1300" b="1" dirty="0"/>
              <a:t>и т.д. (формирование рынка технологической и технической модернизации);</a:t>
            </a:r>
          </a:p>
          <a:p>
            <a:endParaRPr lang="ru-RU" sz="1300" b="1" dirty="0" smtClean="0">
              <a:solidFill>
                <a:srgbClr val="CC0000"/>
              </a:solidFill>
            </a:endParaRPr>
          </a:p>
          <a:p>
            <a:r>
              <a:rPr lang="ru-RU" sz="1300" b="1" dirty="0" smtClean="0">
                <a:solidFill>
                  <a:srgbClr val="CC0000"/>
                </a:solidFill>
              </a:rPr>
              <a:t>• </a:t>
            </a:r>
            <a:r>
              <a:rPr lang="ru-RU" sz="1300" b="1" dirty="0"/>
              <a:t>информационно-аналитическая продукция – научные доклады о состоянии и тенденциях развития отрасли, аналитические записки и обзоры, в т.ч. по материалам Интернета, справки, фактографическая информация, обзоры ценовой информации, состояния региональных АПК и т.д. (подготовка прогнозов и обоснование новых разработок);</a:t>
            </a:r>
          </a:p>
          <a:p>
            <a:endParaRPr lang="ru-RU" sz="1300" b="1" dirty="0" smtClean="0">
              <a:solidFill>
                <a:srgbClr val="CC0000"/>
              </a:solidFill>
            </a:endParaRPr>
          </a:p>
          <a:p>
            <a:r>
              <a:rPr lang="ru-RU" sz="1300" b="1" dirty="0" smtClean="0">
                <a:solidFill>
                  <a:srgbClr val="CC0000"/>
                </a:solidFill>
              </a:rPr>
              <a:t>•</a:t>
            </a:r>
            <a:r>
              <a:rPr lang="ru-RU" sz="1300" b="1" dirty="0" smtClean="0"/>
              <a:t> </a:t>
            </a:r>
            <a:r>
              <a:rPr lang="ru-RU" sz="1300" b="1" dirty="0"/>
              <a:t>базы данных – документальные (библиографические, реферативные, полнотекстовые), фактографические – по технологиям, машинам и оборудованию, запасным частям, предметно-адресные, графические, проблемно-ориентированные, например, БД инноваций и т.д. (экспертиза инновационных разработок</a:t>
            </a:r>
            <a:r>
              <a:rPr lang="ru-RU" sz="1300" b="1" dirty="0" smtClean="0"/>
              <a:t>)</a:t>
            </a:r>
          </a:p>
          <a:p>
            <a:endParaRPr lang="ru-RU" sz="1300" b="1" dirty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Услуги:</a:t>
            </a:r>
          </a:p>
          <a:p>
            <a:pPr lvl="2"/>
            <a:r>
              <a:rPr lang="ru-RU" sz="1300" b="1" dirty="0" smtClean="0">
                <a:solidFill>
                  <a:srgbClr val="CC0000"/>
                </a:solidFill>
              </a:rPr>
              <a:t>•</a:t>
            </a:r>
            <a:r>
              <a:rPr lang="ru-RU" sz="1300" b="1" dirty="0" smtClean="0"/>
              <a:t>  </a:t>
            </a:r>
            <a:r>
              <a:rPr lang="ru-RU" sz="1300" b="1" dirty="0" smtClean="0"/>
              <a:t>проведение испытаний и сертификация сельскохозяйственной техники;</a:t>
            </a:r>
          </a:p>
          <a:p>
            <a:pPr lvl="2"/>
            <a:r>
              <a:rPr lang="ru-RU" sz="1300" b="1" dirty="0" smtClean="0">
                <a:solidFill>
                  <a:srgbClr val="CC0000"/>
                </a:solidFill>
              </a:rPr>
              <a:t>•</a:t>
            </a:r>
            <a:r>
              <a:rPr lang="ru-RU" sz="1300" b="1" dirty="0" smtClean="0"/>
              <a:t>  </a:t>
            </a:r>
            <a:r>
              <a:rPr lang="ru-RU" sz="1300" b="1" dirty="0" smtClean="0"/>
              <a:t>организация выставок, научно-практических конференций, семинаров;</a:t>
            </a:r>
          </a:p>
          <a:p>
            <a:pPr lvl="2"/>
            <a:r>
              <a:rPr lang="ru-RU" sz="1300" b="1" dirty="0" smtClean="0">
                <a:solidFill>
                  <a:srgbClr val="CC0000"/>
                </a:solidFill>
              </a:rPr>
              <a:t>•</a:t>
            </a:r>
            <a:r>
              <a:rPr lang="ru-RU" sz="1300" b="1" dirty="0" smtClean="0"/>
              <a:t>  </a:t>
            </a:r>
            <a:r>
              <a:rPr lang="ru-RU" sz="1300" b="1" dirty="0" smtClean="0"/>
              <a:t>обучение студентов на межфакультетской кафедре «Механизация, экономика,     </a:t>
            </a:r>
            <a:r>
              <a:rPr lang="ru-RU" sz="1300" b="1" dirty="0" err="1" smtClean="0"/>
              <a:t>агроинформатика</a:t>
            </a:r>
            <a:r>
              <a:rPr lang="ru-RU" sz="1300" b="1" dirty="0" smtClean="0"/>
              <a:t>» МГАУ им. В. П. </a:t>
            </a:r>
            <a:r>
              <a:rPr lang="ru-RU" sz="1300" b="1" dirty="0" err="1" smtClean="0"/>
              <a:t>Горячкина</a:t>
            </a:r>
            <a:r>
              <a:rPr lang="ru-RU" sz="1300" b="1" dirty="0" smtClean="0"/>
              <a:t>;</a:t>
            </a:r>
          </a:p>
          <a:p>
            <a:pPr lvl="2"/>
            <a:r>
              <a:rPr lang="ru-RU" sz="1300" b="1" dirty="0" smtClean="0">
                <a:solidFill>
                  <a:srgbClr val="CC0000"/>
                </a:solidFill>
              </a:rPr>
              <a:t>•</a:t>
            </a:r>
            <a:r>
              <a:rPr lang="ru-RU" sz="1300" b="1" dirty="0" smtClean="0"/>
              <a:t>  </a:t>
            </a:r>
            <a:r>
              <a:rPr lang="ru-RU" sz="1300" b="1" dirty="0" smtClean="0"/>
              <a:t>редакционно-издательские и полиграфические услуги</a:t>
            </a:r>
            <a:endParaRPr lang="ru-RU" sz="1300" b="1" dirty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8313" y="188913"/>
            <a:ext cx="8424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0825" y="223813"/>
            <a:ext cx="8569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CC0000"/>
                </a:solidFill>
              </a:rPr>
              <a:t>Виды научно-информационной продукции</a:t>
            </a:r>
          </a:p>
        </p:txBody>
      </p:sp>
      <p:pic>
        <p:nvPicPr>
          <p:cNvPr id="8" name="Рисунок 7" descr="плакат 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25144"/>
            <a:ext cx="8496944" cy="2040857"/>
          </a:xfrm>
          <a:prstGeom prst="rect">
            <a:avLst/>
          </a:prstGeom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5"/>
          <p:cNvSpPr txBox="1">
            <a:spLocks noChangeArrowheads="1"/>
          </p:cNvSpPr>
          <p:nvPr/>
        </p:nvSpPr>
        <p:spPr bwMode="auto">
          <a:xfrm>
            <a:off x="642938" y="142875"/>
            <a:ext cx="77866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Основные направления научно-информационного обеспечения инновационного развития сельского хозяйства</a:t>
            </a:r>
          </a:p>
          <a:p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8643938" y="6429375"/>
            <a:ext cx="500062" cy="428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5124" name="TextBox 17"/>
          <p:cNvSpPr txBox="1">
            <a:spLocks noChangeArrowheads="1"/>
          </p:cNvSpPr>
          <p:nvPr/>
        </p:nvSpPr>
        <p:spPr bwMode="auto">
          <a:xfrm>
            <a:off x="714375" y="1476375"/>
            <a:ext cx="80724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• </a:t>
            </a:r>
            <a:r>
              <a:rPr lang="ru-RU" dirty="0"/>
              <a:t>создание единой информационной базы по инновационным разработкам;</a:t>
            </a:r>
          </a:p>
          <a:p>
            <a:r>
              <a:rPr lang="ru-RU" dirty="0">
                <a:solidFill>
                  <a:srgbClr val="FF0000"/>
                </a:solidFill>
              </a:rPr>
              <a:t>• </a:t>
            </a:r>
            <a:r>
              <a:rPr lang="ru-RU" dirty="0"/>
              <a:t>информационный мониторинг инновационного развития АПК; </a:t>
            </a:r>
          </a:p>
          <a:p>
            <a:r>
              <a:rPr lang="ru-RU" dirty="0">
                <a:solidFill>
                  <a:srgbClr val="FF0000"/>
                </a:solidFill>
              </a:rPr>
              <a:t>•</a:t>
            </a:r>
            <a:r>
              <a:rPr lang="ru-RU" dirty="0"/>
              <a:t> научно-информационное обеспечение разработки инновационных проектов;</a:t>
            </a:r>
          </a:p>
          <a:p>
            <a:r>
              <a:rPr lang="ru-RU" dirty="0">
                <a:solidFill>
                  <a:srgbClr val="FF0000"/>
                </a:solidFill>
              </a:rPr>
              <a:t>•</a:t>
            </a:r>
            <a:r>
              <a:rPr lang="ru-RU" dirty="0"/>
              <a:t> анализ и распространение отечественного и зарубежного инновационного опыта;</a:t>
            </a:r>
          </a:p>
          <a:p>
            <a:r>
              <a:rPr lang="ru-RU" dirty="0">
                <a:solidFill>
                  <a:srgbClr val="FF0000"/>
                </a:solidFill>
              </a:rPr>
              <a:t>•</a:t>
            </a:r>
            <a:r>
              <a:rPr lang="ru-RU" dirty="0"/>
              <a:t> анализ мирового рынка инноваций и отбор инновационных проектов для освоения отечественными научными и сельскохозяйственными предприятиями;</a:t>
            </a:r>
          </a:p>
          <a:p>
            <a:r>
              <a:rPr lang="ru-RU" dirty="0">
                <a:solidFill>
                  <a:srgbClr val="FF0000"/>
                </a:solidFill>
              </a:rPr>
              <a:t>• </a:t>
            </a:r>
            <a:r>
              <a:rPr lang="ru-RU" dirty="0"/>
              <a:t>использование автоматизированных баз данных для экспертизы инновационных проектов;</a:t>
            </a:r>
          </a:p>
          <a:p>
            <a:r>
              <a:rPr lang="ru-RU" dirty="0">
                <a:solidFill>
                  <a:srgbClr val="FF0000"/>
                </a:solidFill>
              </a:rPr>
              <a:t>• </a:t>
            </a:r>
            <a:r>
              <a:rPr lang="ru-RU" dirty="0"/>
              <a:t>анализ тенденций мирового научно-технического и технологического развития и разработка предложений по формированию и корректировке приоритетных направлений и перечня критических технологий для реализации в АПК России.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5"/>
          <p:cNvSpPr txBox="1">
            <a:spLocks noChangeArrowheads="1"/>
          </p:cNvSpPr>
          <p:nvPr/>
        </p:nvSpPr>
        <p:spPr bwMode="auto">
          <a:xfrm>
            <a:off x="642938" y="142875"/>
            <a:ext cx="778668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Информационно-аналитическое сопровождение реализации Госпрограммы: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8643938" y="6429375"/>
            <a:ext cx="500062" cy="428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532010" y="1124744"/>
            <a:ext cx="807243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• </a:t>
            </a:r>
            <a:r>
              <a:rPr lang="ru-RU" sz="1600" dirty="0" smtClean="0"/>
              <a:t>подготовка и издание информационных материалов по использованию новых машин и ресурсосберегающих технологий;</a:t>
            </a:r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FF0000"/>
                </a:solidFill>
              </a:rPr>
              <a:t>• </a:t>
            </a:r>
            <a:r>
              <a:rPr lang="ru-RU" sz="1600" dirty="0" smtClean="0"/>
              <a:t>распространение опыта развития социальной инфраструктуры села;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•  </a:t>
            </a:r>
            <a:r>
              <a:rPr lang="ru-RU" sz="1600" dirty="0" smtClean="0"/>
              <a:t>научно-информационное обеспечение устойчивого развития сельскохозяйственных организаций и малых форм хозяйствования;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•  </a:t>
            </a:r>
            <a:r>
              <a:rPr lang="ru-RU" sz="1600" dirty="0" smtClean="0"/>
              <a:t>выявление  инновационной  техники для технической и технологической модернизации АПК;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• </a:t>
            </a:r>
            <a:r>
              <a:rPr lang="ru-RU" sz="1600" dirty="0" smtClean="0"/>
              <a:t>изучение и распространение опыта регулирования рынков;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• </a:t>
            </a:r>
            <a:r>
              <a:rPr lang="ru-RU" sz="1600" dirty="0" smtClean="0"/>
              <a:t>организация и проведение конференций и семинаров;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• </a:t>
            </a:r>
            <a:r>
              <a:rPr lang="ru-RU" sz="1600" dirty="0" smtClean="0"/>
              <a:t>ежегодное издание национального доклада «О ходе и реализации Госпрограммы...»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5"/>
          <p:cNvSpPr txBox="1">
            <a:spLocks noChangeArrowheads="1"/>
          </p:cNvSpPr>
          <p:nvPr/>
        </p:nvSpPr>
        <p:spPr bwMode="auto">
          <a:xfrm>
            <a:off x="642938" y="332656"/>
            <a:ext cx="77866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Научная продукция (2011г.)</a:t>
            </a:r>
            <a:endParaRPr lang="ru-RU" sz="24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8643938" y="6429375"/>
            <a:ext cx="500062" cy="428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80728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Всего 104 научные разработки в том числе: </a:t>
            </a:r>
            <a:endParaRPr lang="ru-RU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отчеты </a:t>
            </a:r>
            <a:r>
              <a:rPr lang="ru-RU" dirty="0"/>
              <a:t>о НИР и научные доклады - </a:t>
            </a:r>
            <a:r>
              <a:rPr lang="ru-RU" dirty="0">
                <a:solidFill>
                  <a:srgbClr val="C00000"/>
                </a:solidFill>
              </a:rPr>
              <a:t>27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комплекты </a:t>
            </a:r>
            <a:r>
              <a:rPr lang="ru-RU" dirty="0"/>
              <a:t>аналитических справок, сообщений, фактографических информации 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C00000"/>
                </a:solidFill>
              </a:rPr>
              <a:t>7</a:t>
            </a:r>
            <a:r>
              <a:rPr lang="ru-RU" dirty="0"/>
              <a:t>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научных </a:t>
            </a:r>
            <a:r>
              <a:rPr lang="ru-RU" dirty="0"/>
              <a:t>изданий, справочников, научный аналитических обзоров 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C00000"/>
                </a:solidFill>
              </a:rPr>
              <a:t>16</a:t>
            </a:r>
            <a:r>
              <a:rPr lang="ru-RU" dirty="0"/>
              <a:t>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рекомендаций</a:t>
            </a:r>
            <a:r>
              <a:rPr lang="ru-RU" dirty="0"/>
              <a:t>, методические </a:t>
            </a:r>
            <a:r>
              <a:rPr lang="ru-RU" dirty="0" err="1"/>
              <a:t>рекомендациий</a:t>
            </a:r>
            <a:r>
              <a:rPr lang="ru-RU" dirty="0"/>
              <a:t> - </a:t>
            </a:r>
            <a:r>
              <a:rPr lang="ru-RU" dirty="0">
                <a:solidFill>
                  <a:srgbClr val="C00000"/>
                </a:solidFill>
              </a:rPr>
              <a:t>7</a:t>
            </a:r>
            <a:r>
              <a:rPr lang="ru-RU" dirty="0"/>
              <a:t>; </a:t>
            </a:r>
            <a:endParaRPr lang="ru-RU" dirty="0" smtClean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брошюр - </a:t>
            </a:r>
            <a:r>
              <a:rPr lang="ru-RU" dirty="0" smtClean="0">
                <a:solidFill>
                  <a:srgbClr val="C00000"/>
                </a:solidFill>
              </a:rPr>
              <a:t>7</a:t>
            </a:r>
            <a:r>
              <a:rPr lang="ru-RU" dirty="0"/>
              <a:t>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сигнальная </a:t>
            </a:r>
            <a:r>
              <a:rPr lang="ru-RU" dirty="0"/>
              <a:t>информация, реферативный журнал, информационный бюллетень 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C00000"/>
                </a:solidFill>
              </a:rPr>
              <a:t>20</a:t>
            </a:r>
            <a:r>
              <a:rPr lang="ru-RU" dirty="0" smtClean="0"/>
              <a:t>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выпусков </a:t>
            </a:r>
            <a:r>
              <a:rPr lang="ru-RU" dirty="0"/>
              <a:t>и номеров;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издания </a:t>
            </a:r>
            <a:r>
              <a:rPr lang="ru-RU" dirty="0"/>
              <a:t>по Плану выпуска Минсельхоза России - </a:t>
            </a:r>
            <a:r>
              <a:rPr lang="ru-RU" dirty="0">
                <a:solidFill>
                  <a:srgbClr val="C00000"/>
                </a:solidFill>
              </a:rPr>
              <a:t>730</a:t>
            </a:r>
            <a:r>
              <a:rPr lang="ru-RU" dirty="0"/>
              <a:t> </a:t>
            </a:r>
            <a:r>
              <a:rPr lang="ru-RU" dirty="0" err="1"/>
              <a:t>печ</a:t>
            </a:r>
            <a:r>
              <a:rPr lang="ru-RU" dirty="0"/>
              <a:t>. л;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информационнные</a:t>
            </a:r>
            <a:r>
              <a:rPr lang="ru-RU" dirty="0" smtClean="0"/>
              <a:t> </a:t>
            </a:r>
            <a:r>
              <a:rPr lang="ru-RU" dirty="0"/>
              <a:t>отчеты, материалы на </a:t>
            </a:r>
            <a:r>
              <a:rPr lang="ru-RU" dirty="0" err="1"/>
              <a:t>электроннных</a:t>
            </a:r>
            <a:r>
              <a:rPr lang="ru-RU" dirty="0"/>
              <a:t> носителях, ППП-14;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БД </a:t>
            </a:r>
            <a:r>
              <a:rPr lang="ru-RU" dirty="0"/>
              <a:t>- </a:t>
            </a:r>
            <a:r>
              <a:rPr lang="ru-RU" dirty="0">
                <a:solidFill>
                  <a:srgbClr val="C00000"/>
                </a:solidFill>
              </a:rPr>
              <a:t>9</a:t>
            </a:r>
            <a:r>
              <a:rPr lang="ru-RU" dirty="0"/>
              <a:t> наименований;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сайт -</a:t>
            </a:r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ru-RU" dirty="0" smtClean="0"/>
              <a:t>;</a:t>
            </a:r>
            <a:endParaRPr lang="ru-RU" dirty="0"/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dirty="0" smtClean="0"/>
              <a:t> опытные </a:t>
            </a:r>
            <a:r>
              <a:rPr lang="ru-RU" dirty="0"/>
              <a:t>образцы приборов - </a:t>
            </a:r>
            <a:r>
              <a:rPr lang="ru-RU" dirty="0">
                <a:solidFill>
                  <a:srgbClr val="C00000"/>
                </a:solidFill>
              </a:rPr>
              <a:t>4</a:t>
            </a:r>
            <a:r>
              <a:rPr lang="ru-RU" dirty="0"/>
              <a:t>;</a:t>
            </a:r>
          </a:p>
          <a:p>
            <a:pPr>
              <a:buClr>
                <a:srgbClr val="C00000"/>
              </a:buClr>
            </a:pPr>
            <a:r>
              <a:rPr lang="ru-RU" dirty="0" smtClean="0"/>
              <a:t>и </a:t>
            </a:r>
            <a:r>
              <a:rPr lang="ru-RU" dirty="0"/>
              <a:t>др.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604250" y="6381750"/>
            <a:ext cx="539750" cy="4762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791790" y="115888"/>
            <a:ext cx="7740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8E0000"/>
                </a:solidFill>
                <a:latin typeface="+mn-lt"/>
              </a:rPr>
              <a:t>Аналитические издания по информационному обеспечению инновационного развития АПК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971600" y="1052736"/>
            <a:ext cx="7776864" cy="52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Тенденции машинно-технологической модернизации </a:t>
            </a:r>
            <a:endParaRPr lang="ru-RU" sz="2000" dirty="0" smtClean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 smtClean="0">
                <a:latin typeface="+mn-lt"/>
              </a:rPr>
              <a:t>   сельского </a:t>
            </a:r>
            <a:r>
              <a:rPr lang="ru-RU" sz="2000" dirty="0">
                <a:latin typeface="+mn-lt"/>
              </a:rPr>
              <a:t>хозяйства</a:t>
            </a:r>
            <a:r>
              <a:rPr lang="ru-RU" sz="2000" dirty="0" smtClean="0">
                <a:latin typeface="+mn-lt"/>
              </a:rPr>
              <a:t>;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Модернизация инженерно-технической системы </a:t>
            </a:r>
            <a:endParaRPr lang="ru-RU" sz="2000" dirty="0" smtClean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 smtClean="0">
                <a:latin typeface="+mn-lt"/>
              </a:rPr>
              <a:t>  сельского </a:t>
            </a:r>
            <a:r>
              <a:rPr lang="ru-RU" sz="2000" dirty="0">
                <a:latin typeface="+mn-lt"/>
              </a:rPr>
              <a:t>хозяйства</a:t>
            </a:r>
            <a:r>
              <a:rPr lang="ru-RU" sz="2000" dirty="0" smtClean="0">
                <a:latin typeface="+mn-lt"/>
              </a:rPr>
              <a:t>;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Управление качеством в сельском хозяйстве</a:t>
            </a:r>
            <a:r>
              <a:rPr lang="ru-RU" sz="2000" dirty="0" smtClean="0">
                <a:latin typeface="+mn-lt"/>
              </a:rPr>
              <a:t>;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Технические и технологические требования к перспективной </a:t>
            </a:r>
            <a:r>
              <a:rPr lang="ru-RU" sz="2000" dirty="0" smtClean="0">
                <a:latin typeface="+mn-lt"/>
              </a:rPr>
              <a:t> </a:t>
            </a: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 сельскохозяйственной </a:t>
            </a:r>
            <a:r>
              <a:rPr lang="ru-RU" sz="2000" dirty="0">
                <a:latin typeface="+mn-lt"/>
              </a:rPr>
              <a:t>технике</a:t>
            </a:r>
            <a:r>
              <a:rPr lang="ru-RU" sz="2000" dirty="0" smtClean="0">
                <a:latin typeface="+mn-lt"/>
              </a:rPr>
              <a:t>;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Инновационная деятельность в АПК: </a:t>
            </a:r>
            <a:endParaRPr lang="ru-RU" sz="2000" dirty="0" smtClean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  состояние</a:t>
            </a:r>
            <a:r>
              <a:rPr lang="ru-RU" sz="2000" dirty="0">
                <a:latin typeface="+mn-lt"/>
              </a:rPr>
              <a:t>, проблемы, перспективы</a:t>
            </a:r>
            <a:r>
              <a:rPr lang="ru-RU" sz="2000" dirty="0" smtClean="0">
                <a:latin typeface="+mn-lt"/>
              </a:rPr>
              <a:t>;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Инновационное развитие альтернативной энергетики </a:t>
            </a:r>
            <a:endParaRPr lang="ru-RU" sz="2000" dirty="0" smtClean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 (</a:t>
            </a:r>
            <a:r>
              <a:rPr lang="ru-RU" sz="2000" dirty="0">
                <a:latin typeface="+mn-lt"/>
              </a:rPr>
              <a:t>в двух частях) и др</a:t>
            </a:r>
            <a:r>
              <a:rPr lang="ru-RU" sz="2000" dirty="0" smtClean="0">
                <a:latin typeface="+mn-lt"/>
              </a:rPr>
              <a:t>.</a:t>
            </a: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endParaRPr lang="ru-RU" sz="2000" dirty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ru-RU" sz="2000" dirty="0">
                <a:latin typeface="+mn-lt"/>
              </a:rPr>
              <a:t> Научно-информационное обеспечение инновационного </a:t>
            </a:r>
            <a:endParaRPr lang="ru-RU" sz="2000" dirty="0" smtClean="0">
              <a:latin typeface="+mn-lt"/>
            </a:endParaRPr>
          </a:p>
          <a:p>
            <a:pPr>
              <a:lnSpc>
                <a:spcPts val="2000"/>
              </a:lnSpc>
              <a:buClr>
                <a:srgbClr val="C00000"/>
              </a:buClr>
            </a:pPr>
            <a:r>
              <a:rPr lang="ru-RU" sz="2000" dirty="0" smtClean="0">
                <a:latin typeface="+mn-lt"/>
              </a:rPr>
              <a:t>  развития </a:t>
            </a:r>
            <a:r>
              <a:rPr lang="ru-RU" sz="2000" dirty="0">
                <a:latin typeface="+mn-lt"/>
              </a:rPr>
              <a:t>в сфере сельского хозяйства</a:t>
            </a:r>
          </a:p>
          <a:p>
            <a:pPr>
              <a:buClr>
                <a:srgbClr val="C00000"/>
              </a:buClr>
            </a:pPr>
            <a:endParaRPr lang="ru-RU" sz="2000" dirty="0">
              <a:latin typeface="Calibri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3296"/>
            <a:ext cx="815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1620</TotalTime>
  <Words>2390</Words>
  <Application>Microsoft Office PowerPoint</Application>
  <PresentationFormat>Экран (4:3)</PresentationFormat>
  <Paragraphs>351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АПИ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Жуков</dc:creator>
  <cp:lastModifiedBy>Жуков</cp:lastModifiedBy>
  <cp:revision>180</cp:revision>
  <dcterms:created xsi:type="dcterms:W3CDTF">2008-11-17T05:33:01Z</dcterms:created>
  <dcterms:modified xsi:type="dcterms:W3CDTF">2011-11-28T14:05:27Z</dcterms:modified>
</cp:coreProperties>
</file>