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46"/>
  </p:notesMasterIdLst>
  <p:sldIdLst>
    <p:sldId id="260" r:id="rId2"/>
    <p:sldId id="257" r:id="rId3"/>
    <p:sldId id="258" r:id="rId4"/>
    <p:sldId id="320" r:id="rId5"/>
    <p:sldId id="330" r:id="rId6"/>
    <p:sldId id="325" r:id="rId7"/>
    <p:sldId id="322" r:id="rId8"/>
    <p:sldId id="264" r:id="rId9"/>
    <p:sldId id="274" r:id="rId10"/>
    <p:sldId id="272" r:id="rId11"/>
    <p:sldId id="332" r:id="rId12"/>
    <p:sldId id="273" r:id="rId13"/>
    <p:sldId id="275" r:id="rId14"/>
    <p:sldId id="327" r:id="rId15"/>
    <p:sldId id="265" r:id="rId16"/>
    <p:sldId id="267" r:id="rId17"/>
    <p:sldId id="268" r:id="rId18"/>
    <p:sldId id="279" r:id="rId19"/>
    <p:sldId id="278" r:id="rId20"/>
    <p:sldId id="280" r:id="rId21"/>
    <p:sldId id="281" r:id="rId22"/>
    <p:sldId id="289" r:id="rId23"/>
    <p:sldId id="285" r:id="rId24"/>
    <p:sldId id="288" r:id="rId25"/>
    <p:sldId id="291" r:id="rId26"/>
    <p:sldId id="293" r:id="rId27"/>
    <p:sldId id="294" r:id="rId28"/>
    <p:sldId id="296" r:id="rId29"/>
    <p:sldId id="297" r:id="rId30"/>
    <p:sldId id="299" r:id="rId31"/>
    <p:sldId id="301" r:id="rId32"/>
    <p:sldId id="302" r:id="rId33"/>
    <p:sldId id="304" r:id="rId34"/>
    <p:sldId id="305" r:id="rId35"/>
    <p:sldId id="307" r:id="rId36"/>
    <p:sldId id="308" r:id="rId37"/>
    <p:sldId id="282" r:id="rId38"/>
    <p:sldId id="284" r:id="rId39"/>
    <p:sldId id="309" r:id="rId40"/>
    <p:sldId id="310" r:id="rId41"/>
    <p:sldId id="328" r:id="rId42"/>
    <p:sldId id="313" r:id="rId43"/>
    <p:sldId id="319" r:id="rId44"/>
    <p:sldId id="270" r:id="rId4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2943"/>
    <a:srgbClr val="56B4CA"/>
    <a:srgbClr val="A86ED4"/>
    <a:srgbClr val="A80410"/>
    <a:srgbClr val="38060B"/>
    <a:srgbClr val="000099"/>
    <a:srgbClr val="0000FF"/>
    <a:srgbClr val="4C3A4C"/>
    <a:srgbClr val="FC4810"/>
    <a:srgbClr val="0066FF"/>
  </p:clrMru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1836" autoAdjust="0"/>
    <p:restoredTop sz="94660"/>
  </p:normalViewPr>
  <p:slideViewPr>
    <p:cSldViewPr>
      <p:cViewPr varScale="1">
        <p:scale>
          <a:sx n="79" d="100"/>
          <a:sy n="79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D:\Documents%20and%20Settings\&#1050;&#1072;&#1090;&#1103;\&#1056;&#1072;&#1073;&#1086;&#1095;&#1080;&#1081;%20&#1089;&#1090;&#1086;&#1083;\&#1056;&#1072;&#1073;&#1086;&#1095;&#1080;&#1081;%20&#1089;&#1090;&#1086;&#1083;\&#1056;&#1072;&#1073;&#1086;&#1095;&#1080;&#1081;%20&#1089;&#1090;&#1086;&#1083;\&#1056;&#1072;&#1073;&#1086;&#1095;&#1080;&#1081;%20&#1089;&#1090;&#1086;&#1083;\&#1059;&#1096;&#1072;&#1095;&#1077;&#1074;\&#1059;&#1096;&#1072;&#1095;&#1077;&#1074;%202013\&#1043;&#1086;&#1076;&#1080;&#1095;&#1085;&#1086;&#1077;%20&#1089;&#1086;&#1073;&#1088;&#1072;&#1085;&#1080;&#1077;%20&#1056;&#1040;&#1057;&#1061;&#1053;\&#1042;&#1099;&#1087;&#1086;&#1083;&#1085;&#1077;&#1085;&#1080;&#1077;%20&#1080;&#1085;&#1076;&#1080;&#1082;&#1072;&#1090;&#1086;&#1088;&#1086;&#1074;%20&#1043;&#1055;%202008-2012.xls" TargetMode="External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&#1044;&#1080;&#1072;&#1075;&#1088;&#1072;&#1084;&#1084;&#1072;%20&#1074;%20Microsoft%20Office%20Word" TargetMode="External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Office_Excel3.xlsx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>
        <c:manualLayout>
          <c:layoutTarget val="inner"/>
          <c:xMode val="edge"/>
          <c:yMode val="edge"/>
          <c:x val="8.1272084805653538E-2"/>
          <c:y val="7.8616352201257858E-2"/>
          <c:w val="0.90282685512367578"/>
          <c:h val="0.5220125786163512"/>
        </c:manualLayout>
      </c:layout>
      <c:barChart>
        <c:barDir val="col"/>
        <c:grouping val="clustered"/>
        <c:ser>
          <c:idx val="0"/>
          <c:order val="0"/>
          <c:tx>
            <c:strRef>
              <c:f>Sheet1!$A$2</c:f>
              <c:strCache>
                <c:ptCount val="1"/>
                <c:pt idx="0">
                  <c:v>Пороговые значения Доктрины продовольственной безопасности Российской Федерации.</c:v>
                </c:pt>
              </c:strCache>
            </c:strRef>
          </c:tx>
          <c:spPr>
            <a:solidFill>
              <a:srgbClr val="FF00FF"/>
            </a:solidFill>
            <a:ln w="20068">
              <a:noFill/>
              <a:prstDash val="solid"/>
            </a:ln>
          </c:spPr>
          <c:dLbls>
            <c:dLbl>
              <c:idx val="0"/>
              <c:layout>
                <c:manualLayout>
                  <c:x val="-1.9474159362259651E-2"/>
                  <c:y val="-1.8904638453999523E-3"/>
                </c:manualLayout>
              </c:layout>
              <c:showVal val="1"/>
            </c:dLbl>
            <c:dLbl>
              <c:idx val="1"/>
              <c:layout>
                <c:manualLayout>
                  <c:x val="-1.2982772908173082E-2"/>
                  <c:y val="3.7809276907999094E-3"/>
                </c:manualLayout>
              </c:layout>
              <c:showVal val="1"/>
            </c:dLbl>
            <c:dLbl>
              <c:idx val="2"/>
              <c:layout>
                <c:manualLayout>
                  <c:x val="-9.737079681129808E-3"/>
                  <c:y val="0"/>
                </c:manualLayout>
              </c:layout>
              <c:showVal val="1"/>
            </c:dLbl>
            <c:dLbl>
              <c:idx val="3"/>
              <c:layout>
                <c:manualLayout>
                  <c:x val="-1.6228466135216345E-2"/>
                  <c:y val="0"/>
                </c:manualLayout>
              </c:layout>
              <c:showVal val="1"/>
            </c:dLbl>
            <c:dLbl>
              <c:idx val="4"/>
              <c:layout>
                <c:manualLayout>
                  <c:x val="-1.2982772908173202E-2"/>
                  <c:y val="0"/>
                </c:manualLayout>
              </c:layout>
              <c:showVal val="1"/>
            </c:dLbl>
            <c:spPr>
              <a:noFill/>
              <a:ln w="40136">
                <a:noFill/>
              </a:ln>
            </c:spPr>
            <c:txPr>
              <a:bodyPr/>
              <a:lstStyle/>
              <a:p>
                <a:pPr>
                  <a:defRPr sz="14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showVal val="1"/>
          </c:dLbls>
          <c:cat>
            <c:strRef>
              <c:f>Sheet1!$B$1:$F$1</c:f>
              <c:strCache>
                <c:ptCount val="5"/>
                <c:pt idx="0">
                  <c:v>Зерно</c:v>
                </c:pt>
                <c:pt idx="1">
                  <c:v>Мясо и мясопродукты</c:v>
                </c:pt>
                <c:pt idx="2">
                  <c:v>Растительное масло</c:v>
                </c:pt>
                <c:pt idx="3">
                  <c:v>Молоко</c:v>
                </c:pt>
                <c:pt idx="4">
                  <c:v>Сахар</c:v>
                </c:pt>
              </c:strCache>
            </c:strRef>
          </c:cat>
          <c:val>
            <c:numRef>
              <c:f>Sheet1!$B$2:$F$2</c:f>
              <c:numCache>
                <c:formatCode>0.0</c:formatCode>
                <c:ptCount val="5"/>
                <c:pt idx="0">
                  <c:v>95</c:v>
                </c:pt>
                <c:pt idx="1">
                  <c:v>85</c:v>
                </c:pt>
                <c:pt idx="2">
                  <c:v>80</c:v>
                </c:pt>
                <c:pt idx="3">
                  <c:v>90</c:v>
                </c:pt>
                <c:pt idx="4">
                  <c:v>80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Параметры Государственной программы развития сельского хозяйства и регулирования рынков сельскохозяйственной продукции, сырья и продовольствия на 2013-2020 годы</c:v>
                </c:pt>
              </c:strCache>
            </c:strRef>
          </c:tx>
          <c:spPr>
            <a:solidFill>
              <a:srgbClr val="00FF00"/>
            </a:solidFill>
            <a:ln w="20068">
              <a:noFill/>
              <a:prstDash val="solid"/>
            </a:ln>
          </c:spPr>
          <c:dLbls>
            <c:spPr>
              <a:noFill/>
              <a:ln w="40136">
                <a:noFill/>
              </a:ln>
            </c:spPr>
            <c:txPr>
              <a:bodyPr/>
              <a:lstStyle/>
              <a:p>
                <a:pPr>
                  <a:defRPr sz="14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showVal val="1"/>
          </c:dLbls>
          <c:cat>
            <c:strRef>
              <c:f>Sheet1!$B$1:$F$1</c:f>
              <c:strCache>
                <c:ptCount val="5"/>
                <c:pt idx="0">
                  <c:v>Зерно</c:v>
                </c:pt>
                <c:pt idx="1">
                  <c:v>Мясо и мясопродукты</c:v>
                </c:pt>
                <c:pt idx="2">
                  <c:v>Растительное масло</c:v>
                </c:pt>
                <c:pt idx="3">
                  <c:v>Молоко</c:v>
                </c:pt>
                <c:pt idx="4">
                  <c:v>Сахар</c:v>
                </c:pt>
              </c:strCache>
            </c:strRef>
          </c:cat>
          <c:val>
            <c:numRef>
              <c:f>Sheet1!$B$3:$F$3</c:f>
              <c:numCache>
                <c:formatCode>General</c:formatCode>
                <c:ptCount val="5"/>
                <c:pt idx="0">
                  <c:v>99.7</c:v>
                </c:pt>
                <c:pt idx="1">
                  <c:v>88.3</c:v>
                </c:pt>
                <c:pt idx="2">
                  <c:v>87.7</c:v>
                </c:pt>
                <c:pt idx="3">
                  <c:v>90.2</c:v>
                </c:pt>
                <c:pt idx="4">
                  <c:v>93.2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Уровень самообеспечения Российской Федерации основными видами продовольствия и сельскохозяйственной продукцией для его производства</c:v>
                </c:pt>
              </c:strCache>
            </c:strRef>
          </c:tx>
          <c:spPr>
            <a:solidFill>
              <a:srgbClr val="A86ED4"/>
            </a:solidFill>
          </c:spPr>
          <c:dLbls>
            <c:dLbl>
              <c:idx val="1"/>
              <c:layout>
                <c:manualLayout>
                  <c:x val="1.4605619521694693E-2"/>
                  <c:y val="-3.4658103458964032E-17"/>
                </c:manualLayout>
              </c:layout>
              <c:showVal val="1"/>
            </c:dLbl>
            <c:dLbl>
              <c:idx val="2"/>
              <c:layout>
                <c:manualLayout>
                  <c:x val="9.737079681129808E-3"/>
                  <c:y val="0"/>
                </c:manualLayout>
              </c:layout>
              <c:showVal val="1"/>
            </c:dLbl>
            <c:dLbl>
              <c:idx val="3"/>
              <c:layout>
                <c:manualLayout>
                  <c:x val="2.1097005975781256E-2"/>
                  <c:y val="0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Sheet1!$B$1:$F$1</c:f>
              <c:strCache>
                <c:ptCount val="5"/>
                <c:pt idx="0">
                  <c:v>Зерно</c:v>
                </c:pt>
                <c:pt idx="1">
                  <c:v>Мясо и мясопродукты</c:v>
                </c:pt>
                <c:pt idx="2">
                  <c:v>Растительное масло</c:v>
                </c:pt>
                <c:pt idx="3">
                  <c:v>Молоко</c:v>
                </c:pt>
                <c:pt idx="4">
                  <c:v>Сахар</c:v>
                </c:pt>
              </c:strCache>
            </c:strRef>
          </c:cat>
          <c:val>
            <c:numRef>
              <c:f>Sheet1!$B$4:$F$4</c:f>
              <c:numCache>
                <c:formatCode>General</c:formatCode>
                <c:ptCount val="5"/>
                <c:pt idx="0">
                  <c:v>134.19999999999999</c:v>
                </c:pt>
                <c:pt idx="1">
                  <c:v>73.900000000000006</c:v>
                </c:pt>
                <c:pt idx="2">
                  <c:v>77.400000000000006</c:v>
                </c:pt>
                <c:pt idx="3">
                  <c:v>80.599999999999994</c:v>
                </c:pt>
                <c:pt idx="4">
                  <c:v>127.1</c:v>
                </c:pt>
              </c:numCache>
            </c:numRef>
          </c:val>
        </c:ser>
        <c:axId val="70132864"/>
        <c:axId val="70134400"/>
      </c:barChart>
      <c:catAx>
        <c:axId val="70132864"/>
        <c:scaling>
          <c:orientation val="minMax"/>
        </c:scaling>
        <c:axPos val="b"/>
        <c:numFmt formatCode="General" sourceLinked="1"/>
        <c:tickLblPos val="nextTo"/>
        <c:spPr>
          <a:ln w="952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70134400"/>
        <c:crosses val="autoZero"/>
        <c:auto val="1"/>
        <c:lblAlgn val="ctr"/>
        <c:lblOffset val="100"/>
        <c:tickLblSkip val="1"/>
        <c:tickMarkSkip val="1"/>
      </c:catAx>
      <c:valAx>
        <c:axId val="70134400"/>
        <c:scaling>
          <c:orientation val="minMax"/>
          <c:max val="150"/>
          <c:min val="50"/>
        </c:scaling>
        <c:axPos val="l"/>
        <c:majorGridlines>
          <c:spPr>
            <a:ln w="20068">
              <a:solidFill>
                <a:srgbClr val="FFFFFF"/>
              </a:solidFill>
              <a:prstDash val="solid"/>
            </a:ln>
          </c:spPr>
        </c:majorGridlines>
        <c:numFmt formatCode="0.0" sourceLinked="1"/>
        <c:tickLblPos val="nextTo"/>
        <c:spPr>
          <a:ln w="5017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70132864"/>
        <c:crosses val="autoZero"/>
        <c:crossBetween val="between"/>
        <c:majorUnit val="20"/>
      </c:valAx>
      <c:spPr>
        <a:solidFill>
          <a:srgbClr val="FFFFFF"/>
        </a:solidFill>
        <a:ln w="40136">
          <a:noFill/>
        </a:ln>
      </c:spPr>
    </c:plotArea>
    <c:legend>
      <c:legendPos val="b"/>
      <c:legendEntry>
        <c:idx val="0"/>
        <c:txPr>
          <a:bodyPr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defRPr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Times New Roman" pitchFamily="18" charset="0"/>
                <a:ea typeface="Arial Cyr"/>
                <a:cs typeface="Times New Roman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1.7667844522968222E-3"/>
          <c:y val="0.75083471349987463"/>
          <c:w val="0.99646643109540556"/>
          <c:h val="0.2428759758031287"/>
        </c:manualLayout>
      </c:layout>
      <c:spPr>
        <a:noFill/>
        <a:ln w="40136">
          <a:noFill/>
        </a:ln>
      </c:spPr>
      <c:txPr>
        <a:bodyPr/>
        <a:lstStyle/>
        <a:p>
          <a:pPr>
            <a:defRPr sz="1400" b="1" i="0" u="none" strike="noStrike" baseline="0">
              <a:solidFill>
                <a:srgbClr val="000000"/>
              </a:solidFill>
              <a:latin typeface="Times New Roman" pitchFamily="18" charset="0"/>
              <a:ea typeface="Arial Cyr"/>
              <a:cs typeface="Times New Roman" pitchFamily="18" charset="0"/>
            </a:defRPr>
          </a:pPr>
          <a:endParaRPr lang="ru-RU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896" b="1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Лист2!$A$2</c:f>
              <c:strCache>
                <c:ptCount val="1"/>
                <c:pt idx="0">
                  <c:v>Рентабельность с учетом субсидий, %</c:v>
                </c:pt>
              </c:strCache>
            </c:strRef>
          </c:tx>
          <c:dLbls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Val val="1"/>
          </c:dLbls>
          <c:cat>
            <c:numRef>
              <c:f>Лист2!$B$1:$I$1</c:f>
              <c:numCache>
                <c:formatCode>General</c:formatCode>
                <c:ptCount val="8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</c:numCache>
            </c:numRef>
          </c:cat>
          <c:val>
            <c:numRef>
              <c:f>Лист2!$B$2:$I$2</c:f>
              <c:numCache>
                <c:formatCode>General</c:formatCode>
                <c:ptCount val="8"/>
                <c:pt idx="0">
                  <c:v>15.6</c:v>
                </c:pt>
                <c:pt idx="1">
                  <c:v>13.4</c:v>
                </c:pt>
                <c:pt idx="2">
                  <c:v>11.4</c:v>
                </c:pt>
                <c:pt idx="3">
                  <c:v>8.2000000000000011</c:v>
                </c:pt>
                <c:pt idx="4">
                  <c:v>6.8</c:v>
                </c:pt>
                <c:pt idx="5">
                  <c:v>5.7</c:v>
                </c:pt>
                <c:pt idx="6">
                  <c:v>3.2</c:v>
                </c:pt>
                <c:pt idx="7">
                  <c:v>0.1</c:v>
                </c:pt>
              </c:numCache>
            </c:numRef>
          </c:val>
        </c:ser>
        <c:ser>
          <c:idx val="1"/>
          <c:order val="1"/>
          <c:tx>
            <c:strRef>
              <c:f>Лист2!$A$3</c:f>
              <c:strCache>
                <c:ptCount val="1"/>
                <c:pt idx="0">
                  <c:v>Рентабельность без учета субсидий, %</c:v>
                </c:pt>
              </c:strCache>
            </c:strRef>
          </c:tx>
          <c:dLbls>
            <c:dLbl>
              <c:idx val="0"/>
              <c:layout>
                <c:manualLayout>
                  <c:x val="1.8779339637583447E-2"/>
                  <c:y val="4.2060974503101041E-3"/>
                </c:manualLayout>
              </c:layout>
              <c:showVal val="1"/>
            </c:dLbl>
            <c:dLbl>
              <c:idx val="1"/>
              <c:layout>
                <c:manualLayout>
                  <c:x val="1.877933963758343E-2"/>
                  <c:y val="0"/>
                </c:manualLayout>
              </c:layout>
              <c:showVal val="1"/>
            </c:dLbl>
            <c:dLbl>
              <c:idx val="2"/>
              <c:layout>
                <c:manualLayout>
                  <c:x val="1.877933963758343E-2"/>
                  <c:y val="4.2060974503101041E-3"/>
                </c:manualLayout>
              </c:layout>
              <c:showVal val="1"/>
            </c:dLbl>
            <c:dLbl>
              <c:idx val="3"/>
              <c:layout>
                <c:manualLayout>
                  <c:x val="1.9303010135625961E-2"/>
                  <c:y val="8.0333174810994536E-3"/>
                </c:manualLayout>
              </c:layout>
              <c:showVal val="1"/>
            </c:dLbl>
            <c:dLbl>
              <c:idx val="4"/>
              <c:layout>
                <c:manualLayout>
                  <c:x val="2.2952526223713035E-2"/>
                  <c:y val="2.1030487251550385E-2"/>
                </c:manualLayout>
              </c:layout>
              <c:showVal val="1"/>
            </c:dLbl>
            <c:dLbl>
              <c:idx val="5"/>
              <c:layout>
                <c:manualLayout>
                  <c:x val="2.5039151632724601E-2"/>
                  <c:y val="1.9292064037048511E-2"/>
                </c:manualLayout>
              </c:layout>
              <c:showVal val="1"/>
            </c:dLbl>
            <c:dLbl>
              <c:idx val="7"/>
              <c:layout>
                <c:manualLayout>
                  <c:x val="-4.173186586129642E-3"/>
                  <c:y val="2.5236584701860552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Val val="1"/>
          </c:dLbls>
          <c:cat>
            <c:numRef>
              <c:f>Лист2!$B$1:$I$1</c:f>
              <c:numCache>
                <c:formatCode>General</c:formatCode>
                <c:ptCount val="8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</c:numCache>
            </c:numRef>
          </c:cat>
          <c:val>
            <c:numRef>
              <c:f>Лист2!$B$3:$I$3</c:f>
              <c:numCache>
                <c:formatCode>General</c:formatCode>
                <c:ptCount val="8"/>
                <c:pt idx="0">
                  <c:v>5.7</c:v>
                </c:pt>
                <c:pt idx="1">
                  <c:v>4.4000000000000004</c:v>
                </c:pt>
                <c:pt idx="2">
                  <c:v>2.4</c:v>
                </c:pt>
                <c:pt idx="3">
                  <c:v>-0.1</c:v>
                </c:pt>
                <c:pt idx="4">
                  <c:v>-1</c:v>
                </c:pt>
                <c:pt idx="5">
                  <c:v>-1.7000000000000002</c:v>
                </c:pt>
                <c:pt idx="6">
                  <c:v>-3.7</c:v>
                </c:pt>
                <c:pt idx="7">
                  <c:v>-6.3</c:v>
                </c:pt>
              </c:numCache>
            </c:numRef>
          </c:val>
        </c:ser>
        <c:shape val="box"/>
        <c:axId val="53106176"/>
        <c:axId val="53107712"/>
        <c:axId val="0"/>
      </c:bar3DChart>
      <c:catAx>
        <c:axId val="53106176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53107712"/>
        <c:crosses val="autoZero"/>
        <c:auto val="1"/>
        <c:lblAlgn val="ctr"/>
        <c:lblOffset val="100"/>
      </c:catAx>
      <c:valAx>
        <c:axId val="53107712"/>
        <c:scaling>
          <c:orientation val="minMax"/>
        </c:scaling>
        <c:axPos val="l"/>
        <c:majorGridlines/>
        <c:numFmt formatCode="General" sourceLinked="1"/>
        <c:tickLblPos val="nextTo"/>
        <c:crossAx val="53106176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</c:chart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'[Диаграмма в Microsoft Office Word]Sheet1'!$A$2</c:f>
              <c:strCache>
                <c:ptCount val="1"/>
                <c:pt idx="0">
                  <c:v>Число разработок в 2011 г.</c:v>
                </c:pt>
              </c:strCache>
            </c:strRef>
          </c:tx>
          <c:spPr>
            <a:solidFill>
              <a:srgbClr val="56B4CA"/>
            </a:solidFill>
          </c:spPr>
          <c:dLbls>
            <c:txPr>
              <a:bodyPr/>
              <a:lstStyle/>
              <a:p>
                <a:pPr>
                  <a:defRPr sz="18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'[Диаграмма в Microsoft Office Word]Sheet1'!$B$1:$L$1</c:f>
              <c:strCache>
                <c:ptCount val="11"/>
                <c:pt idx="0">
                  <c:v>01.01.</c:v>
                </c:pt>
                <c:pt idx="1">
                  <c:v>01.02.</c:v>
                </c:pt>
                <c:pt idx="2">
                  <c:v>01.03.</c:v>
                </c:pt>
                <c:pt idx="3">
                  <c:v>01.04.</c:v>
                </c:pt>
                <c:pt idx="4">
                  <c:v>01.05.</c:v>
                </c:pt>
                <c:pt idx="5">
                  <c:v>01.06.</c:v>
                </c:pt>
                <c:pt idx="6">
                  <c:v>01.07.</c:v>
                </c:pt>
                <c:pt idx="7">
                  <c:v>01.08.</c:v>
                </c:pt>
                <c:pt idx="8">
                  <c:v>01.09.</c:v>
                </c:pt>
                <c:pt idx="9">
                  <c:v>01.10.</c:v>
                </c:pt>
                <c:pt idx="10">
                  <c:v>01.11.</c:v>
                </c:pt>
              </c:strCache>
            </c:strRef>
          </c:cat>
          <c:val>
            <c:numRef>
              <c:f>'[Диаграмма в Microsoft Office Word]Sheet1'!$B$2:$L$2</c:f>
              <c:numCache>
                <c:formatCode>General</c:formatCode>
                <c:ptCount val="11"/>
                <c:pt idx="0">
                  <c:v>10</c:v>
                </c:pt>
                <c:pt idx="1">
                  <c:v>11</c:v>
                </c:pt>
                <c:pt idx="2">
                  <c:v>2</c:v>
                </c:pt>
                <c:pt idx="3">
                  <c:v>6</c:v>
                </c:pt>
                <c:pt idx="4">
                  <c:v>5</c:v>
                </c:pt>
                <c:pt idx="5">
                  <c:v>7</c:v>
                </c:pt>
                <c:pt idx="6">
                  <c:v>1</c:v>
                </c:pt>
                <c:pt idx="7">
                  <c:v>6</c:v>
                </c:pt>
                <c:pt idx="8">
                  <c:v>6</c:v>
                </c:pt>
                <c:pt idx="9">
                  <c:v>4</c:v>
                </c:pt>
                <c:pt idx="10">
                  <c:v>2</c:v>
                </c:pt>
              </c:numCache>
            </c:numRef>
          </c:val>
        </c:ser>
        <c:ser>
          <c:idx val="1"/>
          <c:order val="1"/>
          <c:tx>
            <c:strRef>
              <c:f>'[Диаграмма в Microsoft Office Word]Sheet1'!$A$3</c:f>
              <c:strCache>
                <c:ptCount val="1"/>
                <c:pt idx="0">
                  <c:v>Число разработок в 2012г.</c:v>
                </c:pt>
              </c:strCache>
            </c:strRef>
          </c:tx>
          <c:spPr>
            <a:solidFill>
              <a:srgbClr val="C52943"/>
            </a:solidFill>
          </c:spPr>
          <c:dLbls>
            <c:txPr>
              <a:bodyPr/>
              <a:lstStyle/>
              <a:p>
                <a:pPr>
                  <a:defRPr sz="18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'[Диаграмма в Microsoft Office Word]Sheet1'!$B$1:$L$1</c:f>
              <c:strCache>
                <c:ptCount val="11"/>
                <c:pt idx="0">
                  <c:v>01.01.</c:v>
                </c:pt>
                <c:pt idx="1">
                  <c:v>01.02.</c:v>
                </c:pt>
                <c:pt idx="2">
                  <c:v>01.03.</c:v>
                </c:pt>
                <c:pt idx="3">
                  <c:v>01.04.</c:v>
                </c:pt>
                <c:pt idx="4">
                  <c:v>01.05.</c:v>
                </c:pt>
                <c:pt idx="5">
                  <c:v>01.06.</c:v>
                </c:pt>
                <c:pt idx="6">
                  <c:v>01.07.</c:v>
                </c:pt>
                <c:pt idx="7">
                  <c:v>01.08.</c:v>
                </c:pt>
                <c:pt idx="8">
                  <c:v>01.09.</c:v>
                </c:pt>
                <c:pt idx="9">
                  <c:v>01.10.</c:v>
                </c:pt>
                <c:pt idx="10">
                  <c:v>01.11.</c:v>
                </c:pt>
              </c:strCache>
            </c:strRef>
          </c:cat>
          <c:val>
            <c:numRef>
              <c:f>'[Диаграмма в Microsoft Office Word]Sheet1'!$B$3:$L$3</c:f>
              <c:numCache>
                <c:formatCode>General</c:formatCode>
                <c:ptCount val="11"/>
                <c:pt idx="0">
                  <c:v>5</c:v>
                </c:pt>
                <c:pt idx="1">
                  <c:v>3</c:v>
                </c:pt>
                <c:pt idx="2">
                  <c:v>2</c:v>
                </c:pt>
                <c:pt idx="3">
                  <c:v>4</c:v>
                </c:pt>
                <c:pt idx="4">
                  <c:v>4</c:v>
                </c:pt>
                <c:pt idx="5">
                  <c:v>5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  <c:pt idx="10">
                  <c:v>1</c:v>
                </c:pt>
              </c:numCache>
            </c:numRef>
          </c:val>
        </c:ser>
        <c:shape val="pyramid"/>
        <c:axId val="53273728"/>
        <c:axId val="53275264"/>
        <c:axId val="0"/>
      </c:bar3DChart>
      <c:catAx>
        <c:axId val="53273728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53275264"/>
        <c:crosses val="autoZero"/>
        <c:auto val="1"/>
        <c:lblAlgn val="ctr"/>
        <c:lblOffset val="100"/>
      </c:catAx>
      <c:valAx>
        <c:axId val="53275264"/>
        <c:scaling>
          <c:orientation val="minMax"/>
        </c:scaling>
        <c:axPos val="l"/>
        <c:majorGridlines/>
        <c:numFmt formatCode="General" sourceLinked="1"/>
        <c:tickLblPos val="nextTo"/>
        <c:spPr>
          <a:noFill/>
        </c:spPr>
        <c:txPr>
          <a:bodyPr/>
          <a:lstStyle/>
          <a:p>
            <a:pPr>
              <a:defRPr sz="14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53273728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sz="16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spPr>
    <a:noFill/>
    <a:ln>
      <a:noFill/>
    </a:ln>
  </c:spPr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2011 г.</c:v>
                </c:pt>
              </c:strCache>
            </c:strRef>
          </c:tx>
          <c:spPr>
            <a:solidFill>
              <a:srgbClr val="FF00FF"/>
            </a:solidFill>
          </c:spPr>
          <c:dLbls>
            <c:dLbl>
              <c:idx val="0"/>
              <c:layout>
                <c:manualLayout>
                  <c:x val="1.4563106796116519E-2"/>
                  <c:y val="-4.6315029324227132E-2"/>
                </c:manualLayout>
              </c:layout>
              <c:showVal val="1"/>
            </c:dLbl>
            <c:dLbl>
              <c:idx val="1"/>
              <c:layout>
                <c:manualLayout>
                  <c:x val="1.3333307964513735E-2"/>
                  <c:y val="-5.7395304030546448E-2"/>
                </c:manualLayout>
              </c:layout>
              <c:showVal val="1"/>
            </c:dLbl>
            <c:dLbl>
              <c:idx val="2"/>
              <c:layout>
                <c:manualLayout>
                  <c:x val="4.6384168551887065E-3"/>
                  <c:y val="-3.7980429075132001E-2"/>
                </c:manualLayout>
              </c:layout>
              <c:showVal val="1"/>
            </c:dLbl>
            <c:txPr>
              <a:bodyPr/>
              <a:lstStyle/>
              <a:p>
                <a:pPr>
                  <a:defRPr sz="18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Лист1!$A$2:$A$4</c:f>
              <c:strCache>
                <c:ptCount val="3"/>
                <c:pt idx="0">
                  <c:v>Книги и монографии</c:v>
                </c:pt>
                <c:pt idx="1">
                  <c:v>Брошюры и рекомендации</c:v>
                </c:pt>
                <c:pt idx="2">
                  <c:v>Статьи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66</c:v>
                </c:pt>
                <c:pt idx="1">
                  <c:v>49</c:v>
                </c:pt>
                <c:pt idx="2">
                  <c:v>666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2012 г.</c:v>
                </c:pt>
              </c:strCache>
            </c:strRef>
          </c:tx>
          <c:spPr>
            <a:solidFill>
              <a:srgbClr val="3333FF"/>
            </a:solidFill>
          </c:spPr>
          <c:dLbls>
            <c:dLbl>
              <c:idx val="0"/>
              <c:layout>
                <c:manualLayout>
                  <c:x val="1.7777789254148562E-2"/>
                  <c:y val="-5.1904320572567879E-2"/>
                </c:manualLayout>
              </c:layout>
              <c:showVal val="1"/>
            </c:dLbl>
            <c:dLbl>
              <c:idx val="1"/>
              <c:layout>
                <c:manualLayout>
                  <c:x val="2.2955610636095091E-2"/>
                  <c:y val="-6.0140978487770357E-2"/>
                </c:manualLayout>
              </c:layout>
              <c:showVal val="1"/>
            </c:dLbl>
            <c:dLbl>
              <c:idx val="2"/>
              <c:layout>
                <c:manualLayout>
                  <c:x val="1.4066783961216149E-2"/>
                  <c:y val="-5.8343298113075162E-2"/>
                </c:manualLayout>
              </c:layout>
              <c:showVal val="1"/>
            </c:dLbl>
            <c:txPr>
              <a:bodyPr/>
              <a:lstStyle/>
              <a:p>
                <a:pPr>
                  <a:defRPr sz="18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Лист1!$A$2:$A$4</c:f>
              <c:strCache>
                <c:ptCount val="3"/>
                <c:pt idx="0">
                  <c:v>Книги и монографии</c:v>
                </c:pt>
                <c:pt idx="1">
                  <c:v>Брошюры и рекомендации</c:v>
                </c:pt>
                <c:pt idx="2">
                  <c:v>Статьи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60</c:v>
                </c:pt>
                <c:pt idx="1">
                  <c:v>41</c:v>
                </c:pt>
                <c:pt idx="2">
                  <c:v>850</c:v>
                </c:pt>
              </c:numCache>
            </c:numRef>
          </c:val>
        </c:ser>
        <c:shape val="cylinder"/>
        <c:axId val="91006848"/>
        <c:axId val="91008384"/>
        <c:axId val="0"/>
      </c:bar3DChart>
      <c:catAx>
        <c:axId val="91006848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91008384"/>
        <c:crosses val="autoZero"/>
        <c:auto val="1"/>
        <c:lblAlgn val="ctr"/>
        <c:lblOffset val="100"/>
      </c:catAx>
      <c:valAx>
        <c:axId val="91008384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6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91006848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20115263231855315"/>
          <c:y val="0.89246004829872649"/>
          <c:w val="0.60788519305809463"/>
          <c:h val="7.2078992958741706E-2"/>
        </c:manualLayout>
      </c:layout>
      <c:spPr>
        <a:ln>
          <a:noFill/>
        </a:ln>
      </c:spPr>
      <c:txPr>
        <a:bodyPr/>
        <a:lstStyle/>
        <a:p>
          <a:pPr>
            <a:defRPr sz="16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spPr>
    <a:noFill/>
    <a:ln>
      <a:noFill/>
    </a:ln>
  </c:sp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33656240669201648"/>
          <c:y val="2.1038698781329298E-2"/>
          <c:w val="0.63724730369999971"/>
          <c:h val="0.81784007110086265"/>
        </c:manualLayout>
      </c:layout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2011 г.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dLbls>
            <c:txPr>
              <a:bodyPr/>
              <a:lstStyle/>
              <a:p>
                <a:pPr>
                  <a:defRPr sz="1800" b="1"/>
                </a:pPr>
                <a:endParaRPr lang="ru-RU"/>
              </a:p>
            </c:txPr>
            <c:showVal val="1"/>
          </c:dLbls>
          <c:cat>
            <c:strRef>
              <c:f>Лист1!$A$2:$A$6</c:f>
              <c:strCache>
                <c:ptCount val="5"/>
                <c:pt idx="0">
                  <c:v>Численность аспирантов</c:v>
                </c:pt>
                <c:pt idx="1">
                  <c:v>Очное отделение</c:v>
                </c:pt>
                <c:pt idx="2">
                  <c:v>Заочное отделение</c:v>
                </c:pt>
                <c:pt idx="3">
                  <c:v>Фактический выпуск</c:v>
                </c:pt>
                <c:pt idx="4">
                  <c:v>Выпуск с защитой диссертации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164</c:v>
                </c:pt>
                <c:pt idx="1">
                  <c:v>95</c:v>
                </c:pt>
                <c:pt idx="2">
                  <c:v>69</c:v>
                </c:pt>
                <c:pt idx="3">
                  <c:v>31</c:v>
                </c:pt>
                <c:pt idx="4">
                  <c:v>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2012 г. </c:v>
                </c:pt>
              </c:strCache>
            </c:strRef>
          </c:tx>
          <c:spPr>
            <a:solidFill>
              <a:srgbClr val="05AB54"/>
            </a:solidFill>
          </c:spPr>
          <c:dLbls>
            <c:txPr>
              <a:bodyPr/>
              <a:lstStyle/>
              <a:p>
                <a:pPr>
                  <a:defRPr sz="1800" b="1"/>
                </a:pPr>
                <a:endParaRPr lang="ru-RU"/>
              </a:p>
            </c:txPr>
            <c:showVal val="1"/>
          </c:dLbls>
          <c:cat>
            <c:strRef>
              <c:f>Лист1!$A$2:$A$6</c:f>
              <c:strCache>
                <c:ptCount val="5"/>
                <c:pt idx="0">
                  <c:v>Численность аспирантов</c:v>
                </c:pt>
                <c:pt idx="1">
                  <c:v>Очное отделение</c:v>
                </c:pt>
                <c:pt idx="2">
                  <c:v>Заочное отделение</c:v>
                </c:pt>
                <c:pt idx="3">
                  <c:v>Фактический выпуск</c:v>
                </c:pt>
                <c:pt idx="4">
                  <c:v>Выпуск с защитой диссертации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152</c:v>
                </c:pt>
                <c:pt idx="1">
                  <c:v>86</c:v>
                </c:pt>
                <c:pt idx="2">
                  <c:v>66</c:v>
                </c:pt>
                <c:pt idx="3">
                  <c:v>27</c:v>
                </c:pt>
                <c:pt idx="4">
                  <c:v>7</c:v>
                </c:pt>
              </c:numCache>
            </c:numRef>
          </c:val>
        </c:ser>
        <c:axId val="91886720"/>
        <c:axId val="91888256"/>
      </c:barChart>
      <c:catAx>
        <c:axId val="91886720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sz="1800" b="1"/>
            </a:pPr>
            <a:endParaRPr lang="ru-RU"/>
          </a:p>
        </c:txPr>
        <c:crossAx val="91888256"/>
        <c:crosses val="autoZero"/>
        <c:auto val="1"/>
        <c:lblAlgn val="ctr"/>
        <c:lblOffset val="100"/>
      </c:catAx>
      <c:valAx>
        <c:axId val="91888256"/>
        <c:scaling>
          <c:orientation val="minMax"/>
        </c:scaling>
        <c:axPos val="b"/>
        <c:majorGridlines/>
        <c:numFmt formatCode="General" sourceLinked="1"/>
        <c:tickLblPos val="nextTo"/>
        <c:txPr>
          <a:bodyPr/>
          <a:lstStyle/>
          <a:p>
            <a:pPr>
              <a:defRPr sz="1800" b="1"/>
            </a:pPr>
            <a:endParaRPr lang="ru-RU"/>
          </a:p>
        </c:txPr>
        <c:crossAx val="91886720"/>
        <c:crosses val="autoZero"/>
        <c:crossBetween val="between"/>
      </c:valAx>
      <c:spPr>
        <a:ln>
          <a:noFill/>
        </a:ln>
      </c:spPr>
    </c:plotArea>
    <c:legend>
      <c:legendPos val="b"/>
      <c:layout>
        <c:manualLayout>
          <c:xMode val="edge"/>
          <c:yMode val="edge"/>
          <c:x val="0"/>
          <c:y val="0.90180311588098727"/>
          <c:w val="0.40068218486632456"/>
          <c:h val="9.5567116610423705E-2"/>
        </c:manualLayout>
      </c:layout>
      <c:txPr>
        <a:bodyPr/>
        <a:lstStyle/>
        <a:p>
          <a:pPr>
            <a:defRPr sz="1600" b="1"/>
          </a:pPr>
          <a:endParaRPr lang="ru-RU"/>
        </a:p>
      </c:txPr>
    </c:legend>
    <c:plotVisOnly val="1"/>
  </c:chart>
  <c:spPr>
    <a:noFill/>
    <a:ln>
      <a:noFill/>
    </a:ln>
  </c:spPr>
  <c:txPr>
    <a:bodyPr/>
    <a:lstStyle/>
    <a:p>
      <a:pPr>
        <a:defRPr sz="1400">
          <a:latin typeface="Times New Roman" pitchFamily="18" charset="0"/>
          <a:cs typeface="Times New Roman" pitchFamily="18" charset="0"/>
        </a:defRPr>
      </a:pPr>
      <a:endParaRPr lang="ru-RU"/>
    </a:p>
  </c:txPr>
  <c:externalData r:id="rId2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EB5650-DC41-491C-8C35-FA09D007E321}" type="datetimeFigureOut">
              <a:rPr lang="ru-RU" smtClean="0"/>
              <a:pPr/>
              <a:t>12.02.2013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17D77-0F46-4EAF-BEF4-2BDE5D066AE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DEE18D-9F3B-4892-9D4A-DF64BD17BD7B}" type="datetime1">
              <a:rPr lang="ru-RU" smtClean="0"/>
              <a:pPr/>
              <a:t>12.02.2013</a:t>
            </a:fld>
            <a:endParaRPr lang="ru-RU" dirty="0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8DF700-34CC-4395-872F-242B2B4583D5}" type="datetime1">
              <a:rPr lang="ru-RU" smtClean="0"/>
              <a:pPr/>
              <a:t>12.02.2013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FD25AC-6CC3-40C2-B199-B1562571FFAD}" type="datetime1">
              <a:rPr lang="ru-RU" smtClean="0"/>
              <a:pPr/>
              <a:t>12.02.2013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F3AB56-883F-4E2A-8FEE-0E95BD23C333}" type="datetime1">
              <a:rPr lang="ru-RU" smtClean="0"/>
              <a:pPr/>
              <a:t>12.02.2013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C50BFB-BE34-4EC4-ABDD-EBE28948DD00}" type="datetime1">
              <a:rPr lang="ru-RU" smtClean="0"/>
              <a:pPr/>
              <a:t>12.02.2013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655FD5-DD1A-47A0-8228-365DFFF6AD0F}" type="datetime1">
              <a:rPr lang="ru-RU" smtClean="0"/>
              <a:pPr/>
              <a:t>12.02.2013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3D19A8-0AFA-43F1-892F-1C630552E53C}" type="datetime1">
              <a:rPr lang="ru-RU" smtClean="0"/>
              <a:pPr/>
              <a:t>12.02.2013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DB471B-517C-4288-BE7D-458094BC6577}" type="datetime1">
              <a:rPr lang="ru-RU" smtClean="0"/>
              <a:pPr/>
              <a:t>12.02.2013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D5AA96-297A-4713-949E-0F22D2E79930}" type="datetime1">
              <a:rPr lang="ru-RU" smtClean="0"/>
              <a:pPr/>
              <a:t>12.02.2013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6F52F5-58C0-4B14-9832-DD0E56A2FE12}" type="datetime1">
              <a:rPr lang="ru-RU" smtClean="0"/>
              <a:pPr/>
              <a:t>12.02.2013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91FC25-9DEB-4429-9DB4-0C163AD27497}" type="datetime1">
              <a:rPr lang="ru-RU" smtClean="0"/>
              <a:pPr/>
              <a:t>12.02.2013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6B9F1E9-A6FB-454D-A83D-D2B70707A2FF}" type="datetime1">
              <a:rPr lang="ru-RU" smtClean="0"/>
              <a:pPr/>
              <a:t>12.02.2013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 dirty="0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 txBox="1">
            <a:spLocks/>
          </p:cNvSpPr>
          <p:nvPr/>
        </p:nvSpPr>
        <p:spPr>
          <a:xfrm>
            <a:off x="755576" y="1844824"/>
            <a:ext cx="8143932" cy="34290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Aft>
                <a:spcPts val="0"/>
              </a:spcAft>
            </a:pPr>
            <a:r>
              <a:rPr lang="ru-RU" sz="3200" b="1" dirty="0" smtClean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ДОКЛАД</a:t>
            </a:r>
            <a:endParaRPr lang="ru-RU" sz="1100" dirty="0" smtClean="0">
              <a:solidFill>
                <a:srgbClr val="0000FF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800" b="1" dirty="0" smtClean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академика-секретаря об итогах работы Отделения экономики и земельных отношений Россельхозакадемии за 2012 г.</a:t>
            </a:r>
            <a:endParaRPr kumimoji="0" lang="ru-RU" sz="2800" b="1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0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16016" y="5085184"/>
            <a:ext cx="4104456" cy="504056"/>
          </a:xfrm>
        </p:spPr>
        <p:txBody>
          <a:bodyPr>
            <a:noAutofit/>
          </a:bodyPr>
          <a:lstStyle/>
          <a:p>
            <a:pPr marL="0">
              <a:spcBef>
                <a:spcPts val="0"/>
              </a:spcBef>
            </a:pPr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Докладчик: А.И</a:t>
            </a: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Алтухов</a:t>
            </a:r>
            <a:r>
              <a:rPr lang="ru-RU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solidFill>
                <a:schemeClr val="tx1">
                  <a:lumMod val="65000"/>
                  <a:lumOff val="3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7" name="Picture 3" descr="G:\ПГНИУ  2012-2013\Презентация для Алтухова\Лого РАСХН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12360" y="0"/>
            <a:ext cx="1000132" cy="1389794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3851920" y="6093296"/>
            <a:ext cx="1675330" cy="4372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40000"/>
              </a:lnSpc>
              <a:spcAft>
                <a:spcPts val="0"/>
              </a:spcAft>
            </a:pPr>
            <a:r>
              <a:rPr lang="ru-RU" b="1" spc="-5" dirty="0" smtClean="0">
                <a:latin typeface="Times New Roman"/>
                <a:ea typeface="Times New Roman"/>
              </a:rPr>
              <a:t>Москва – 2013</a:t>
            </a:r>
            <a:endParaRPr lang="ru-RU" sz="900" dirty="0">
              <a:latin typeface="Times New Roman"/>
              <a:ea typeface="Times New Roman"/>
            </a:endParaRPr>
          </a:p>
        </p:txBody>
      </p:sp>
      <p:sp>
        <p:nvSpPr>
          <p:cNvPr id="50177" name="Rectangle 1"/>
          <p:cNvSpPr>
            <a:spLocks noChangeArrowheads="1"/>
          </p:cNvSpPr>
          <p:nvPr/>
        </p:nvSpPr>
        <p:spPr bwMode="auto">
          <a:xfrm>
            <a:off x="2712659" y="495523"/>
            <a:ext cx="420378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РОССИЙСКАЯ АКАДЕМИЯ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СЕЛЬСКОХОЗЯЙСТВЕННЫХ НАУК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460432" cy="1143000"/>
          </a:xfrm>
        </p:spPr>
        <p:txBody>
          <a:bodyPr lIns="18000" tIns="36000" rIns="18000" bIns="36000">
            <a:noAutofit/>
          </a:bodyPr>
          <a:lstStyle/>
          <a:p>
            <a:pPr algn="ctr"/>
            <a:r>
              <a:rPr lang="ru-RU" sz="3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Научные исследования осуществлялись при сотрудничестве со следующими организациями:</a:t>
            </a:r>
            <a:endParaRPr lang="ru-RU" sz="30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5886" y="1628800"/>
            <a:ext cx="7498080" cy="3924276"/>
          </a:xfrm>
        </p:spPr>
        <p:txBody>
          <a:bodyPr>
            <a:noAutofit/>
          </a:bodyPr>
          <a:lstStyle/>
          <a:p>
            <a:pPr marL="0" indent="0" algn="just">
              <a:buClrTx/>
              <a:buSzPct val="100000"/>
              <a:buNone/>
            </a:pPr>
            <a:r>
              <a:rPr lang="ru-RU" sz="2800" b="1" dirty="0" smtClean="0">
                <a:solidFill>
                  <a:srgbClr val="38060B"/>
                </a:solidFill>
                <a:latin typeface="Times New Roman" pitchFamily="18" charset="0"/>
                <a:cs typeface="Times New Roman" pitchFamily="18" charset="0"/>
              </a:rPr>
              <a:t>Институт экономики РАН;</a:t>
            </a:r>
          </a:p>
          <a:p>
            <a:pPr marL="0" indent="0" algn="just">
              <a:buClrTx/>
              <a:buSzPct val="100000"/>
              <a:buNone/>
            </a:pPr>
            <a:r>
              <a:rPr lang="ru-RU" sz="2800" b="1" dirty="0" smtClean="0">
                <a:solidFill>
                  <a:srgbClr val="38060B"/>
                </a:solidFill>
                <a:latin typeface="Times New Roman" pitchFamily="18" charset="0"/>
                <a:cs typeface="Times New Roman" pitchFamily="18" charset="0"/>
              </a:rPr>
              <a:t>Институт аграрных проблем РАН;</a:t>
            </a:r>
          </a:p>
          <a:p>
            <a:pPr marL="0" indent="0" algn="just">
              <a:buClrTx/>
              <a:buSzPct val="100000"/>
              <a:buNone/>
            </a:pPr>
            <a:r>
              <a:rPr lang="ru-RU" sz="2800" b="1" dirty="0" smtClean="0">
                <a:solidFill>
                  <a:srgbClr val="38060B"/>
                </a:solidFill>
                <a:latin typeface="Times New Roman" pitchFamily="18" charset="0"/>
                <a:cs typeface="Times New Roman" pitchFamily="18" charset="0"/>
              </a:rPr>
              <a:t>Институт международных экономико-политических исследований РАН;</a:t>
            </a:r>
          </a:p>
          <a:p>
            <a:pPr marL="0" indent="0" algn="just">
              <a:buClrTx/>
              <a:buSzPct val="100000"/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Сибирский НИИ экономики сельского хозяйства;</a:t>
            </a:r>
          </a:p>
          <a:p>
            <a:pPr marL="0" indent="0" algn="just">
              <a:buClrTx/>
              <a:buSzPct val="100000"/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26 отделов экономики технологических НИИ Россельхозакадемии;</a:t>
            </a:r>
          </a:p>
          <a:p>
            <a:pPr marL="0" indent="0" algn="just">
              <a:buClrTx/>
              <a:buSzPct val="100000"/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28 региональных аграрных университетов и сельскохозяйственных академий страны.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latin typeface="Times New Roman" pitchFamily="18" charset="0"/>
                <a:cs typeface="Times New Roman" pitchFamily="18" charset="0"/>
              </a:rPr>
              <a:pPr/>
              <a:t>10</a:t>
            </a:fld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188640"/>
            <a:ext cx="8143900" cy="1143000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Направления исследований научно-исследовательских учреждений Отделения экономики и земельных отношений Россельхозакадемии</a:t>
            </a:r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1340768"/>
            <a:ext cx="8172400" cy="1500198"/>
          </a:xfrm>
        </p:spPr>
        <p:txBody>
          <a:bodyPr lIns="36000" tIns="36000" rIns="36000" bIns="36000">
            <a:noAutofit/>
          </a:bodyPr>
          <a:lstStyle/>
          <a:p>
            <a:pPr algn="ctr">
              <a:buNone/>
            </a:pPr>
            <a:r>
              <a:rPr lang="ru-RU" sz="1800" b="1" i="1" dirty="0" smtClean="0">
                <a:solidFill>
                  <a:srgbClr val="FC4810"/>
                </a:solidFill>
                <a:latin typeface="Times New Roman" pitchFamily="18" charset="0"/>
                <a:cs typeface="Times New Roman" pitchFamily="18" charset="0"/>
              </a:rPr>
              <a:t>Исследования направлены на решение следующих проблем:</a:t>
            </a:r>
          </a:p>
          <a:p>
            <a:pPr algn="just">
              <a:spcBef>
                <a:spcPts val="0"/>
              </a:spcBef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низкая доходность сельскохозяйственных товаропроизводителей;</a:t>
            </a:r>
          </a:p>
          <a:p>
            <a:pPr algn="just">
              <a:spcBef>
                <a:spcPts val="0"/>
              </a:spcBef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неспособность аграрной сферы экономики обеспечить население собственным продовольствием;</a:t>
            </a:r>
          </a:p>
          <a:p>
            <a:pPr algn="just">
              <a:spcBef>
                <a:spcPts val="0"/>
              </a:spcBef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преимущественно негативные последствия для нее от членства страны в ВТО.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71600" y="2924944"/>
            <a:ext cx="81724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900" b="1" u="sng" dirty="0" smtClean="0">
                <a:latin typeface="Times New Roman" pitchFamily="18" charset="0"/>
                <a:cs typeface="Times New Roman" pitchFamily="18" charset="0"/>
              </a:rPr>
              <a:t>Научные исследования велись по 11 заданиям, 66 темам и  охватывали:</a:t>
            </a: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214414" y="5429264"/>
            <a:ext cx="7715304" cy="128588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совершенствование воспроизводственных процессов в сельском хозяйстве, земельных отношений, производственной и рыночной инфраструктуры, территориально-отраслевого разделения труда в агропромышленном производстве 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286380" y="3429000"/>
            <a:ext cx="3714776" cy="185738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обеспечение устойчивого развития сельских территорий, кооперации и интеграции, продовольственной независимости страны 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214414" y="3429000"/>
            <a:ext cx="4000528" cy="185738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решение экономических, организационных,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социальных, инновационных,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инвестиционных проблем развития отраслей АПК и функционирования агропродовольственного рынка</a:t>
            </a: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latin typeface="Times New Roman" pitchFamily="18" charset="0"/>
                <a:cs typeface="Times New Roman" pitchFamily="18" charset="0"/>
              </a:rPr>
              <a:pPr/>
              <a:t>11</a:t>
            </a:fld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60648"/>
            <a:ext cx="8143900" cy="1143000"/>
          </a:xfrm>
        </p:spPr>
        <p:txBody>
          <a:bodyPr>
            <a:noAutofit/>
          </a:bodyPr>
          <a:lstStyle/>
          <a:p>
            <a:pPr algn="ctr"/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Задание 01.01 </a:t>
            </a:r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«Разработать усовершенствованную методологию</a:t>
            </a:r>
            <a:r>
              <a:rPr lang="ru-RU" sz="2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формирования организационно-экономических механизмов</a:t>
            </a:r>
            <a:r>
              <a:rPr lang="ru-RU" sz="2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инновационного развития АПК, системы управления</a:t>
            </a:r>
            <a:r>
              <a:rPr lang="ru-RU" sz="2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агропромышленным комплексом с использованием</a:t>
            </a:r>
            <a:r>
              <a:rPr lang="ru-RU" sz="2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современных информационных технологий»</a:t>
            </a:r>
            <a:endParaRPr lang="ru-RU" sz="20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latin typeface="Times New Roman" pitchFamily="18" charset="0"/>
                <a:cs typeface="Times New Roman" pitchFamily="18" charset="0"/>
              </a:rPr>
              <a:pPr/>
              <a:t>12</a:t>
            </a:fld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043609" y="1857364"/>
          <a:ext cx="7886110" cy="4141122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1945927"/>
                <a:gridCol w="1868217"/>
                <a:gridCol w="1143008"/>
                <a:gridCol w="1036978"/>
                <a:gridCol w="1891980"/>
              </a:tblGrid>
              <a:tr h="701128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</a:t>
                      </a:r>
                      <a:endParaRPr lang="ru-RU" sz="11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НИУ</a:t>
                      </a:r>
                      <a:endParaRPr lang="ru-RU" sz="11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Количество выполненных тем</a:t>
                      </a:r>
                      <a:endParaRPr lang="ru-RU" sz="11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Кол-во публикаций</a:t>
                      </a:r>
                      <a:endParaRPr lang="ru-RU" sz="11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Участие в </a:t>
                      </a:r>
                      <a:endParaRPr lang="ru-RU" sz="11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международных</a:t>
                      </a:r>
                      <a:endParaRPr lang="ru-RU" sz="11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конференциях</a:t>
                      </a:r>
                      <a:endParaRPr lang="ru-RU" sz="11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5824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книги</a:t>
                      </a:r>
                      <a:endParaRPr lang="ru-RU" sz="11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статьи</a:t>
                      </a:r>
                      <a:endParaRPr lang="ru-RU" sz="11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762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 pitchFamily="18" charset="0"/>
                          <a:cs typeface="Times New Roman" pitchFamily="18" charset="0"/>
                        </a:rPr>
                        <a:t>ВНИИЭСХ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 pitchFamily="18" charset="0"/>
                          <a:cs typeface="Times New Roman" pitchFamily="18" charset="0"/>
                        </a:rPr>
                        <a:t>ВНИОПТУСХ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 pitchFamily="18" charset="0"/>
                          <a:cs typeface="Times New Roman" pitchFamily="18" charset="0"/>
                        </a:rPr>
                        <a:t>ВНИИЭиН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 pitchFamily="18" charset="0"/>
                          <a:cs typeface="Times New Roman" pitchFamily="18" charset="0"/>
                        </a:rPr>
                        <a:t>СЗНИЭСХ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 pitchFamily="18" charset="0"/>
                          <a:cs typeface="Times New Roman" pitchFamily="18" charset="0"/>
                        </a:rPr>
                        <a:t>ЦНСХБ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11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11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1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135</a:t>
                      </a:r>
                      <a:endParaRPr lang="ru-RU" sz="11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11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142852"/>
            <a:ext cx="8143900" cy="868346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Новизна исследований:</a:t>
            </a:r>
            <a:endParaRPr lang="ru-RU" sz="36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latin typeface="Times New Roman" pitchFamily="18" charset="0"/>
                <a:cs typeface="Times New Roman" pitchFamily="18" charset="0"/>
              </a:rPr>
              <a:pPr/>
              <a:t>13</a:t>
            </a:fld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57290" y="1071546"/>
            <a:ext cx="7500990" cy="150019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spcAft>
                <a:spcPts val="600"/>
              </a:spcAft>
              <a:buClrTx/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научные методологические положения по формированию национальной инновационной системы в АПК страны;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357290" y="2928934"/>
            <a:ext cx="7500990" cy="1500198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spcAft>
                <a:spcPts val="600"/>
              </a:spcAft>
              <a:buClrTx/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обоснование механизмов инновационного технологического развития подотраслей сельского хозяйства;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357290" y="4786322"/>
            <a:ext cx="7500990" cy="150019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spcAft>
                <a:spcPts val="600"/>
              </a:spcAft>
              <a:buClrTx/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совершенствование государственного регулирования агропродовольственного рынка и его продуктовых сегментов.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476672"/>
            <a:ext cx="7933588" cy="571480"/>
          </a:xfrm>
        </p:spPr>
        <p:txBody>
          <a:bodyPr>
            <a:noAutofit/>
          </a:bodyPr>
          <a:lstStyle/>
          <a:p>
            <a:r>
              <a:rPr lang="ru-RU" sz="3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По результатам исследований разработаны:</a:t>
            </a:r>
            <a:endParaRPr lang="ru-RU" sz="30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latin typeface="Times New Roman" pitchFamily="18" charset="0"/>
                <a:cs typeface="Times New Roman" pitchFamily="18" charset="0"/>
              </a:rPr>
              <a:pPr/>
              <a:t>14</a:t>
            </a:fld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187624" y="4869160"/>
            <a:ext cx="7704000" cy="1512168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КОНЦЕПЦИЯ </a:t>
            </a: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формирования государственно-рыночного механизма обеспечения технологического развития растениеводства и животноводства, содержащая мотивационный механизм их технологического развития, основанный на экономических интересах агробизнеса и государства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187624" y="1196752"/>
            <a:ext cx="7704000" cy="1512168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36000" tIns="36000" rIns="36000" bIns="36000" rtlCol="0" anchor="t" anchorCtr="1"/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МЕТОДИЧЕСКИЕ ПОЛОЖЕНИЯ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 формированию институциональных основ национальной инновационной системы, которые послужат методической базой для реализации государственной инновационной политики по обеспечению НТП в АПК</a:t>
            </a:r>
          </a:p>
          <a:p>
            <a:pPr algn="ctr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spcAft>
                <a:spcPts val="600"/>
              </a:spcAft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187624" y="2924944"/>
            <a:ext cx="7704000" cy="165618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МЕХАНИЗМ 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повышения эффективности государственного регулирования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агропродовольственного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рынка, направленный на адаптацию системы его государственного воздействия к требованиям ВТО и Таможенного союза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933588" cy="1143000"/>
          </a:xfrm>
        </p:spPr>
        <p:txBody>
          <a:bodyPr lIns="18000" tIns="36000" rIns="18000" bIns="36000">
            <a:noAutofit/>
          </a:bodyPr>
          <a:lstStyle/>
          <a:p>
            <a:pPr algn="ctr"/>
            <a:r>
              <a:rPr lang="ru-RU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Схема критериев эффективности регулирования агропродовольственного рынка </a:t>
            </a:r>
            <a:br>
              <a:rPr lang="ru-RU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Российской Федерации</a:t>
            </a:r>
            <a:endParaRPr lang="ru-RU" sz="28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3730" name="Rectangle 2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419872" y="1500174"/>
            <a:ext cx="3286148" cy="57150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ЭФФЕКТИВНОСТЬ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043608" y="2492896"/>
            <a:ext cx="1188795" cy="85668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Степень воздействия </a:t>
            </a: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на рынок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339752" y="2492896"/>
            <a:ext cx="1224136" cy="86409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Макроэконо-мическая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635896" y="2492896"/>
            <a:ext cx="1440159" cy="85668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Экономическая (отраслевая), хозяйственная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148064" y="2492896"/>
            <a:ext cx="1368152" cy="86409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8000" tIns="36000" rIns="18000" bIns="36000" rtlCol="0" anchor="ctr"/>
          <a:lstStyle/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Экологическая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588224" y="2492896"/>
            <a:ext cx="1224136" cy="85668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Внешнеэко-номическая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7884368" y="2492896"/>
            <a:ext cx="1152128" cy="86409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8000" tIns="36000" rIns="18000" bIns="36000" rtlCol="0" anchor="ctr"/>
          <a:lstStyle/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Социальная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1329360" y="3498504"/>
            <a:ext cx="1442440" cy="50006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Предложение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329360" y="4141422"/>
            <a:ext cx="1442440" cy="50009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Спрос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1619672" y="2276872"/>
            <a:ext cx="6809981" cy="912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>
            <a:stCxn id="6" idx="2"/>
          </p:cNvCxnSpPr>
          <p:nvPr/>
        </p:nvCxnSpPr>
        <p:spPr>
          <a:xfrm rot="5400000">
            <a:off x="4954152" y="2179678"/>
            <a:ext cx="216794" cy="79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rot="5400000">
            <a:off x="1542677" y="2393198"/>
            <a:ext cx="216000" cy="1588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rot="5400000">
            <a:off x="2808610" y="2384078"/>
            <a:ext cx="216000" cy="1588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rot="5400000">
            <a:off x="4248770" y="2384078"/>
            <a:ext cx="216000" cy="1588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 rot="5400000">
            <a:off x="5688930" y="2384078"/>
            <a:ext cx="216000" cy="1588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 rot="5400000">
            <a:off x="6985074" y="2384078"/>
            <a:ext cx="216000" cy="1588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 rot="5400000">
            <a:off x="8322447" y="2393198"/>
            <a:ext cx="216000" cy="1588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flipH="1">
            <a:off x="1043608" y="3284984"/>
            <a:ext cx="1588" cy="108012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>
            <a:off x="1044402" y="3712818"/>
            <a:ext cx="285720" cy="1588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>
            <a:off x="1044402" y="4355760"/>
            <a:ext cx="285720" cy="1588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Номер слайда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latin typeface="Times New Roman" pitchFamily="18" charset="0"/>
                <a:cs typeface="Times New Roman" pitchFamily="18" charset="0"/>
              </a:rPr>
              <a:pPr/>
              <a:t>15</a:t>
            </a:fld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142976" y="4963081"/>
            <a:ext cx="778674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44500" algn="just"/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С вступлением России в ВТО более объективным должно быть государственное воздействие на агропродовольственный рынок и его отдельные продуктовые сегменты путем использования эффективных и прозрачных инструментов</a:t>
            </a: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0"/>
            <a:ext cx="7962088" cy="1143000"/>
          </a:xfrm>
        </p:spPr>
        <p:txBody>
          <a:bodyPr lIns="36000" tIns="36000" rIns="36000" bIns="36000">
            <a:noAutofit/>
          </a:bodyPr>
          <a:lstStyle/>
          <a:p>
            <a:pPr algn="ctr"/>
            <a:r>
              <a:rPr lang="ru-RU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Прогноз рентабельности сельскохозяйственных </a:t>
            </a:r>
            <a:r>
              <a:rPr lang="ru-RU" sz="240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организаций в </a:t>
            </a:r>
            <a:r>
              <a:rPr lang="ru-RU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Российской Федерации</a:t>
            </a:r>
            <a:endParaRPr lang="ru-RU" sz="24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4077072"/>
            <a:ext cx="7786742" cy="2462210"/>
          </a:xfrm>
        </p:spPr>
        <p:txBody>
          <a:bodyPr>
            <a:normAutofit fontScale="47500" lnSpcReduction="20000"/>
          </a:bodyPr>
          <a:lstStyle/>
          <a:p>
            <a:pPr marL="0" indent="252413" algn="ctr">
              <a:buNone/>
            </a:pPr>
            <a:r>
              <a:rPr lang="ru-RU" b="1" dirty="0" smtClean="0">
                <a:solidFill>
                  <a:srgbClr val="A80410"/>
                </a:solidFill>
                <a:latin typeface="Times New Roman" pitchFamily="18" charset="0"/>
                <a:cs typeface="Times New Roman" pitchFamily="18" charset="0"/>
              </a:rPr>
              <a:t>Выявленные тенденции: </a:t>
            </a:r>
          </a:p>
          <a:p>
            <a:pPr marL="0" indent="252413" algn="just">
              <a:buFont typeface="Wingdings" pitchFamily="2" charset="2"/>
              <a:buChar char="ü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опережающий рост издержек  по отношению к увеличению цен на сельскохозяйственную продукцию; </a:t>
            </a:r>
          </a:p>
          <a:p>
            <a:pPr marL="0" indent="252413" algn="just">
              <a:buFont typeface="Wingdings" pitchFamily="2" charset="2"/>
              <a:buChar char="ü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снижение рентабельности;</a:t>
            </a:r>
          </a:p>
          <a:p>
            <a:pPr marL="0" indent="252413" algn="just">
              <a:buFont typeface="Wingdings" pitchFamily="2" charset="2"/>
              <a:buChar char="ü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замедлению темпов роста продукции сельского хозяйства;</a:t>
            </a:r>
          </a:p>
          <a:p>
            <a:pPr marL="0" indent="252413" algn="just">
              <a:buFont typeface="Wingdings" pitchFamily="2" charset="2"/>
              <a:buChar char="ü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сокращение рабочих мест и инвестиций в основной капитал сельского хозяйства;</a:t>
            </a:r>
          </a:p>
          <a:p>
            <a:pPr marL="0" indent="252413" algn="just">
              <a:buFont typeface="Wingdings" pitchFamily="2" charset="2"/>
              <a:buChar char="ü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увеличение отрицательного сальдо внешнеторгового баланса по сельскохозяйственной продукции, сырью  и продовольствию;</a:t>
            </a:r>
          </a:p>
          <a:p>
            <a:pPr marL="0" indent="252413" algn="just">
              <a:buFont typeface="Wingdings" pitchFamily="2" charset="2"/>
              <a:buChar char="ü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падение доходов федерального бюджета, дальнейшая стагнация отечественного сельскохозяйственного машиностроения.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16</a:t>
            </a:fld>
            <a:endParaRPr lang="ru-RU" dirty="0"/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1115616" y="1052736"/>
          <a:ext cx="7848872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71414"/>
            <a:ext cx="8072462" cy="3011486"/>
          </a:xfrm>
        </p:spPr>
        <p:txBody>
          <a:bodyPr>
            <a:noAutofit/>
          </a:bodyPr>
          <a:lstStyle/>
          <a:p>
            <a:pPr indent="534988" algn="just"/>
            <a:r>
              <a:rPr lang="ru-RU" sz="2800" b="1" u="sng" dirty="0" smtClean="0"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</a:rPr>
              <a:t>Государственная программа</a:t>
            </a:r>
            <a:r>
              <a:rPr lang="ru-RU" sz="2800" b="1" dirty="0" smtClean="0"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effectLst/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b="1" dirty="0" smtClean="0">
                <a:effectLst/>
                <a:latin typeface="Times New Roman" pitchFamily="18" charset="0"/>
                <a:cs typeface="Times New Roman" pitchFamily="18" charset="0"/>
              </a:rPr>
              <a:t>фундамент</a:t>
            </a:r>
            <a:r>
              <a:rPr lang="ru-RU" sz="2800" dirty="0" smtClean="0">
                <a:effectLst/>
                <a:latin typeface="Times New Roman" pitchFamily="18" charset="0"/>
                <a:cs typeface="Times New Roman" pitchFamily="18" charset="0"/>
              </a:rPr>
              <a:t> современной аграрной политики, </a:t>
            </a:r>
            <a:r>
              <a:rPr lang="ru-RU" sz="2800" b="1" dirty="0" smtClean="0">
                <a:effectLst/>
                <a:latin typeface="Times New Roman" pitchFamily="18" charset="0"/>
                <a:cs typeface="Times New Roman" pitchFamily="18" charset="0"/>
              </a:rPr>
              <a:t>основной инструмент </a:t>
            </a:r>
            <a:r>
              <a:rPr lang="ru-RU" sz="2800" dirty="0" smtClean="0">
                <a:effectLst/>
                <a:latin typeface="Times New Roman" pitchFamily="18" charset="0"/>
                <a:cs typeface="Times New Roman" pitchFamily="18" charset="0"/>
              </a:rPr>
              <a:t>по адаптации отечественного агропромышленного комплекса к требованиям ВТО, </a:t>
            </a:r>
            <a:r>
              <a:rPr lang="ru-RU" sz="2800" b="1" dirty="0" smtClean="0">
                <a:effectLst/>
                <a:latin typeface="Times New Roman" pitchFamily="18" charset="0"/>
                <a:cs typeface="Times New Roman" pitchFamily="18" charset="0"/>
              </a:rPr>
              <a:t>базисный фактор </a:t>
            </a:r>
            <a:r>
              <a:rPr lang="ru-RU" sz="2800" dirty="0" smtClean="0">
                <a:effectLst/>
                <a:latin typeface="Times New Roman" pitchFamily="18" charset="0"/>
                <a:cs typeface="Times New Roman" pitchFamily="18" charset="0"/>
              </a:rPr>
              <a:t>повышения конкурентоспособности продукции.</a:t>
            </a:r>
            <a:endParaRPr lang="ru-RU" sz="28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3645024"/>
            <a:ext cx="7790712" cy="2767018"/>
          </a:xfrm>
        </p:spPr>
        <p:txBody>
          <a:bodyPr lIns="18000" tIns="36000" rIns="18000" bIns="36000">
            <a:noAutofit/>
          </a:bodyPr>
          <a:lstStyle/>
          <a:p>
            <a:pPr marL="0" indent="534988" algn="just">
              <a:buNone/>
            </a:pPr>
            <a:r>
              <a:rPr lang="ru-RU" sz="1600" b="1" u="sng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связи  с этим целесообразно:</a:t>
            </a:r>
          </a:p>
          <a:p>
            <a:pPr marL="0" indent="534988" algn="just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- внесение изменений в обязательство России по корректировке ставок таможенно-тарифного регулирования особенно на «чувствительные» товарные позиции;</a:t>
            </a:r>
          </a:p>
          <a:p>
            <a:pPr marL="0" indent="534988" algn="just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- создание условий для скорейшего перевода отраслей АПК на инновационно-инвестиционный путь развития</a:t>
            </a:r>
          </a:p>
          <a:p>
            <a:pPr marL="0" indent="534988" algn="just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- обеспечение полноценного финансировании мероприятий Государственной программы развития сельского хозяйства и регулирования рынков сельскохозяйственной продукции, сырья и продовольствия на 2013-2020 годы хотя бы в объеме разрешенной поддержки ВТО.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4143372" y="3071810"/>
            <a:ext cx="1285884" cy="642942"/>
          </a:xfrm>
          <a:prstGeom prst="downArrow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latin typeface="Times New Roman" pitchFamily="18" charset="0"/>
                <a:cs typeface="Times New Roman" pitchFamily="18" charset="0"/>
              </a:rPr>
              <a:pPr/>
              <a:t>17</a:t>
            </a:fld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6130" y="214290"/>
            <a:ext cx="8147870" cy="1143000"/>
          </a:xfrm>
        </p:spPr>
        <p:txBody>
          <a:bodyPr>
            <a:noAutofit/>
          </a:bodyPr>
          <a:lstStyle/>
          <a:p>
            <a:pPr algn="ctr"/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Задание 01.02 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«Разработать усовершенствованные методы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функционирования аграрных рынков с учетом межгосударственной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интеграции и необходимостью обеспечения продовольственной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безопасности страны»</a:t>
            </a:r>
            <a:endParaRPr lang="ru-RU" sz="20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latin typeface="Times New Roman" pitchFamily="18" charset="0"/>
                <a:cs typeface="Times New Roman" pitchFamily="18" charset="0"/>
              </a:rPr>
              <a:pPr/>
              <a:t>18</a:t>
            </a:fld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071537" y="1643050"/>
          <a:ext cx="7786743" cy="464347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1988295"/>
                <a:gridCol w="1633971"/>
                <a:gridCol w="1175463"/>
                <a:gridCol w="1114234"/>
                <a:gridCol w="1874780"/>
              </a:tblGrid>
              <a:tr h="525846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</a:t>
                      </a:r>
                      <a:endParaRPr lang="ru-RU" sz="11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НИУ</a:t>
                      </a:r>
                      <a:endParaRPr lang="ru-RU" sz="11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Количество выполненных тем</a:t>
                      </a:r>
                      <a:endParaRPr lang="ru-RU" sz="11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Кол-во публикаций</a:t>
                      </a:r>
                      <a:endParaRPr lang="ru-RU" sz="11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Участие в </a:t>
                      </a:r>
                      <a:endParaRPr lang="ru-RU" sz="11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международных</a:t>
                      </a:r>
                      <a:endParaRPr lang="ru-RU" sz="11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конференциях</a:t>
                      </a:r>
                      <a:endParaRPr lang="ru-RU" sz="11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5457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книги</a:t>
                      </a:r>
                      <a:endParaRPr lang="ru-RU" sz="11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статьи</a:t>
                      </a:r>
                      <a:endParaRPr lang="ru-RU" sz="11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ВНИИЭСХ</a:t>
                      </a:r>
                      <a:endParaRPr lang="ru-RU" sz="11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1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1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89</a:t>
                      </a:r>
                      <a:endParaRPr lang="ru-RU" sz="11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1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43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ВИАПИ им. </a:t>
                      </a:r>
                      <a:endParaRPr lang="ru-RU" sz="11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А.А. Никонова </a:t>
                      </a:r>
                      <a:endParaRPr lang="ru-RU" sz="11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1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1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11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1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1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ВНИИЭиН</a:t>
                      </a:r>
                      <a:endParaRPr lang="ru-RU" sz="11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1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1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11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1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СЗНИЭСХ</a:t>
                      </a:r>
                      <a:endParaRPr lang="ru-RU" sz="11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1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1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1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1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43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НИИЭО АПК ЦЧР России</a:t>
                      </a:r>
                      <a:endParaRPr lang="ru-RU" sz="11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1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1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62</a:t>
                      </a:r>
                      <a:endParaRPr lang="ru-RU" sz="11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1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43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ДВНИИЭОП АПК</a:t>
                      </a:r>
                      <a:endParaRPr lang="ru-RU" sz="11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1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1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1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1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1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11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1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11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209</a:t>
                      </a:r>
                      <a:endParaRPr lang="ru-RU" sz="11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1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latin typeface="Times New Roman" pitchFamily="18" charset="0"/>
                <a:cs typeface="Times New Roman" pitchFamily="18" charset="0"/>
              </a:rPr>
              <a:pPr/>
              <a:t>19</a:t>
            </a:fld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298280" y="1071546"/>
            <a:ext cx="7560000" cy="22320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spcAft>
                <a:spcPts val="600"/>
              </a:spcAft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совершенствование методологии логистического управления продовольственными потоками агропродовольственных рынков и  формирования экономического механизма преодоления последствий кризиса на рынке материально-технических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ресурсов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69718" y="3786190"/>
            <a:ext cx="7560000" cy="22320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indent="449263" algn="just"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обоснование направлений и механизмов территориального размещения производства и переработки сельскохозяйственной продукции по регионам страны на основе территориально-отраслевого разделения труда в агропромышленном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производстве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1000100" y="142852"/>
            <a:ext cx="8143900" cy="868346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Новизна исследований:</a:t>
            </a:r>
            <a:endParaRPr lang="ru-RU" sz="36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548680"/>
            <a:ext cx="7862150" cy="43971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Развитие</a:t>
            </a:r>
            <a:r>
              <a:rPr lang="ru-RU" sz="36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аграрной сферы экономики Российской Федерации</a:t>
            </a:r>
            <a:endParaRPr lang="ru-RU" sz="36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43608" y="1484784"/>
            <a:ext cx="7858180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5250" algn="just">
              <a:spcBef>
                <a:spcPts val="600"/>
              </a:spcBef>
              <a:spcAft>
                <a:spcPts val="600"/>
              </a:spcAft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крупных агропромышленных формирований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95250" algn="just">
              <a:spcBef>
                <a:spcPts val="600"/>
              </a:spcBef>
              <a:spcAft>
                <a:spcPts val="60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увеличение объемов производства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сельхозпродукции;</a:t>
            </a:r>
          </a:p>
          <a:p>
            <a:pPr marL="95250" algn="just">
              <a:spcBef>
                <a:spcPts val="600"/>
              </a:spcBef>
              <a:spcAft>
                <a:spcPts val="60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внедрение новых технологий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 техники;</a:t>
            </a:r>
          </a:p>
          <a:p>
            <a:pPr marL="95250" algn="just">
              <a:spcBef>
                <a:spcPts val="600"/>
              </a:spcBef>
              <a:spcAft>
                <a:spcPts val="60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увеличение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количества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адаптируемых сортов и гибридов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сельскохозяйственных культур,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пород и кроссов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животных и птицы;</a:t>
            </a:r>
          </a:p>
          <a:p>
            <a:pPr marL="95250" algn="just">
              <a:spcBef>
                <a:spcPts val="600"/>
              </a:spcBef>
              <a:spcAft>
                <a:spcPts val="60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совершенствование государственной поддержки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 государственного регулирования;</a:t>
            </a:r>
          </a:p>
          <a:p>
            <a:pPr marL="95250" algn="just">
              <a:spcBef>
                <a:spcPts val="600"/>
              </a:spcBef>
              <a:spcAft>
                <a:spcPts val="60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рост доходности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сельскохозяйственного производства, увеличение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доли прибыльных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сельскохозяйственных организаций.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latin typeface="Times New Roman" pitchFamily="18" charset="0"/>
                <a:cs typeface="Times New Roman" pitchFamily="18" charset="0"/>
              </a:rPr>
              <a:pPr/>
              <a:t>2</a:t>
            </a:fld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latin typeface="Times New Roman" pitchFamily="18" charset="0"/>
                <a:cs typeface="Times New Roman" pitchFamily="18" charset="0"/>
              </a:rPr>
              <a:pPr/>
              <a:t>20</a:t>
            </a:fld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000100" y="142852"/>
            <a:ext cx="8001056" cy="642942"/>
          </a:xfrm>
        </p:spPr>
        <p:txBody>
          <a:bodyPr>
            <a:noAutofit/>
          </a:bodyPr>
          <a:lstStyle/>
          <a:p>
            <a:pPr algn="ctr"/>
            <a:r>
              <a:rPr lang="ru-RU" sz="29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 результатам исследований разработаны:</a:t>
            </a:r>
            <a:endParaRPr lang="ru-RU" sz="29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214414" y="1000108"/>
            <a:ext cx="3500462" cy="10800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методические положения </a:t>
            </a:r>
          </a:p>
          <a:p>
            <a:pPr algn="ctr"/>
            <a:r>
              <a:rPr lang="ru-RU" sz="1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развития товаропроводящей сети на рынке молока и продуктов его переработки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072066" y="1000108"/>
            <a:ext cx="3500462" cy="10800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ru-RU" sz="1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4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методические рекомендации </a:t>
            </a:r>
          </a:p>
          <a:p>
            <a:pPr algn="ctr">
              <a:spcAft>
                <a:spcPts val="0"/>
              </a:spcAft>
            </a:pPr>
            <a:r>
              <a:rPr lang="ru-RU" sz="1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по оценке прямых российских инвестиций в производимую за рубежом сельскохозяйственную продукцию, сырье и продовольствие для нужд России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214414" y="2143116"/>
            <a:ext cx="3500462" cy="10800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>
              <a:spcAft>
                <a:spcPts val="0"/>
              </a:spcAft>
            </a:pPr>
            <a:r>
              <a:rPr lang="ru-RU" sz="12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2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прогнозы</a:t>
            </a:r>
            <a:r>
              <a:rPr lang="ru-RU" sz="12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</a:p>
          <a:p>
            <a:pPr indent="179388" algn="just">
              <a:spcAft>
                <a:spcPts val="0"/>
              </a:spcAft>
            </a:pPr>
            <a:r>
              <a:rPr lang="ru-RU" sz="11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размещения производства и переработки сельскохозяйственной продукции по регионам страны;</a:t>
            </a:r>
          </a:p>
          <a:p>
            <a:pPr indent="179388" algn="just">
              <a:spcAft>
                <a:spcPts val="0"/>
              </a:spcAft>
            </a:pPr>
            <a:r>
              <a:rPr lang="ru-RU" sz="11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развития и размещения сельскохозяйственного производства в южных территориях Дальневосточного федерального </a:t>
            </a:r>
            <a:r>
              <a:rPr lang="ru-RU" sz="11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округа</a:t>
            </a:r>
            <a:endParaRPr lang="ru-RU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072066" y="2143116"/>
            <a:ext cx="3500462" cy="10800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ru-RU" sz="1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4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экономический механизм </a:t>
            </a:r>
          </a:p>
          <a:p>
            <a:pPr algn="ctr">
              <a:spcAft>
                <a:spcPts val="0"/>
              </a:spcAft>
            </a:pPr>
            <a:r>
              <a:rPr lang="ru-RU" sz="1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преодоления последствий кризиса рынка отечественных материально-технических ресурсов для сельского </a:t>
            </a:r>
            <a:r>
              <a:rPr lang="ru-RU" sz="1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хозяйства</a:t>
            </a:r>
            <a:endParaRPr lang="ru-RU" sz="1400" dirty="0"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214414" y="3286124"/>
            <a:ext cx="3500462" cy="10800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ru-RU" sz="1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4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методология</a:t>
            </a:r>
            <a:r>
              <a:rPr lang="ru-RU" sz="1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</a:p>
          <a:p>
            <a:pPr algn="ctr">
              <a:spcAft>
                <a:spcPts val="0"/>
              </a:spcAft>
            </a:pPr>
            <a:r>
              <a:rPr lang="ru-RU" sz="1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ситуационного анализа развития агропродовольственных рынков Российской Федерации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072066" y="3286124"/>
            <a:ext cx="3500462" cy="10800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ru-RU" sz="1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4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методика</a:t>
            </a:r>
            <a:r>
              <a:rPr lang="ru-RU" sz="1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</a:p>
          <a:p>
            <a:pPr algn="ctr">
              <a:spcAft>
                <a:spcPts val="0"/>
              </a:spcAft>
            </a:pPr>
            <a:r>
              <a:rPr lang="ru-RU" sz="1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диагностики кризисных явлений в аграрном секторе экономики страны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214414" y="4429132"/>
            <a:ext cx="3500462" cy="10800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методические положения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u-RU" sz="900" dirty="0" smtClean="0">
                <a:latin typeface="Times New Roman" pitchFamily="18" charset="0"/>
                <a:cs typeface="Times New Roman" pitchFamily="18" charset="0"/>
              </a:rPr>
              <a:t>по оценке рисков функционирования сельскохозяйственных товаропроизводителей в регионах страны;</a:t>
            </a:r>
          </a:p>
          <a:p>
            <a:pPr algn="just">
              <a:buFont typeface="Wingdings" pitchFamily="2" charset="2"/>
              <a:buChar char="ü"/>
            </a:pPr>
            <a:r>
              <a:rPr lang="ru-RU" sz="900" dirty="0" smtClean="0">
                <a:latin typeface="Times New Roman" pitchFamily="18" charset="0"/>
                <a:cs typeface="Times New Roman" pitchFamily="18" charset="0"/>
              </a:rPr>
              <a:t>совершенствованию организационно-экономического механизма регулирования агропродовольственного рынка Центрального Черноземья;</a:t>
            </a:r>
          </a:p>
          <a:p>
            <a:pPr algn="just">
              <a:buFont typeface="Wingdings" pitchFamily="2" charset="2"/>
              <a:buChar char="ü"/>
            </a:pPr>
            <a:r>
              <a:rPr lang="ru-RU" sz="900" dirty="0" smtClean="0">
                <a:latin typeface="Times New Roman" pitchFamily="18" charset="0"/>
                <a:cs typeface="Times New Roman" pitchFamily="18" charset="0"/>
              </a:rPr>
              <a:t>развитию товаропроводящей сети на рынке молока;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072066" y="4429132"/>
            <a:ext cx="3500462" cy="10800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  <a:tabLst>
                <a:tab pos="3924300" algn="l"/>
              </a:tabLst>
            </a:pPr>
            <a:r>
              <a:rPr lang="ru-RU" sz="1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4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методические подходы</a:t>
            </a:r>
          </a:p>
          <a:p>
            <a:pPr algn="ctr">
              <a:spcAft>
                <a:spcPts val="0"/>
              </a:spcAft>
              <a:tabLst>
                <a:tab pos="3924300" algn="l"/>
              </a:tabLst>
            </a:pPr>
            <a:r>
              <a:rPr lang="ru-RU" sz="14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к прогнозированию устойчивого развития сельскохозяйственного производства региона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214414" y="5572140"/>
            <a:ext cx="3500462" cy="10800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ru-RU" sz="1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4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научные подходы </a:t>
            </a:r>
          </a:p>
          <a:p>
            <a:pPr algn="ctr">
              <a:spcAft>
                <a:spcPts val="0"/>
              </a:spcAft>
            </a:pPr>
            <a:r>
              <a:rPr lang="ru-RU" sz="1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по эффективному функционированию агропродовольственных рынков страны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5072066" y="5572140"/>
            <a:ext cx="3500462" cy="10800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ru-RU" sz="1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4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стратегия</a:t>
            </a:r>
          </a:p>
          <a:p>
            <a:pPr algn="ctr">
              <a:spcAft>
                <a:spcPts val="0"/>
              </a:spcAft>
            </a:pPr>
            <a:r>
              <a:rPr lang="ru-RU" sz="1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развития логистики агропродовольственного рынка </a:t>
            </a:r>
          </a:p>
          <a:p>
            <a:pPr algn="ctr">
              <a:spcAft>
                <a:spcPts val="0"/>
              </a:spcAft>
            </a:pPr>
            <a:r>
              <a:rPr lang="ru-RU" sz="1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Северо-Западного федерального округа</a:t>
            </a: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357174"/>
            <a:ext cx="8143900" cy="1143000"/>
          </a:xfrm>
        </p:spPr>
        <p:txBody>
          <a:bodyPr>
            <a:noAutofit/>
          </a:bodyPr>
          <a:lstStyle/>
          <a:p>
            <a:pPr algn="ctr">
              <a:spcAft>
                <a:spcPts val="0"/>
              </a:spcAft>
            </a:pPr>
            <a:r>
              <a:rPr lang="ru-RU" sz="2400" b="1" u="sng" dirty="0" smtClean="0">
                <a:latin typeface="Times New Roman"/>
                <a:ea typeface="Times New Roman"/>
              </a:rPr>
              <a:t>Задание 01.03.</a:t>
            </a:r>
            <a:r>
              <a:rPr lang="ru-RU" sz="2400" b="1" dirty="0" smtClean="0">
                <a:latin typeface="Times New Roman"/>
                <a:ea typeface="Times New Roman"/>
              </a:rPr>
              <a:t> </a:t>
            </a:r>
            <a:r>
              <a:rPr lang="ru-RU" sz="2400" b="1" dirty="0" smtClean="0">
                <a:solidFill>
                  <a:srgbClr val="7030A0"/>
                </a:solidFill>
                <a:latin typeface="Times New Roman"/>
                <a:ea typeface="Times New Roman"/>
              </a:rPr>
              <a:t>«Разработать усовершенствованную систему экономических отношений аграрного сектора</a:t>
            </a:r>
            <a:br>
              <a:rPr lang="ru-RU" sz="2400" b="1" dirty="0" smtClean="0">
                <a:solidFill>
                  <a:srgbClr val="7030A0"/>
                </a:solidFill>
                <a:latin typeface="Times New Roman"/>
                <a:ea typeface="Times New Roman"/>
              </a:rPr>
            </a:br>
            <a:r>
              <a:rPr lang="ru-RU" sz="2400" b="1" dirty="0" smtClean="0">
                <a:solidFill>
                  <a:srgbClr val="7030A0"/>
                </a:solidFill>
                <a:latin typeface="Times New Roman"/>
                <a:ea typeface="Times New Roman"/>
              </a:rPr>
              <a:t> с отраслями экономики страны»</a:t>
            </a:r>
            <a:endParaRPr lang="ru-RU" sz="2400" b="1" dirty="0">
              <a:solidFill>
                <a:srgbClr val="7030A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21</a:t>
            </a:fld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142976" y="2071677"/>
          <a:ext cx="7931815" cy="400053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1883125"/>
                <a:gridCol w="1764000"/>
                <a:gridCol w="1164679"/>
                <a:gridCol w="1104011"/>
                <a:gridCol w="2016000"/>
              </a:tblGrid>
              <a:tr h="1000132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</a:t>
                      </a:r>
                      <a:endParaRPr lang="ru-RU" sz="12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НИУ</a:t>
                      </a:r>
                      <a:endParaRPr lang="ru-RU" sz="12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Количество выполненных тем</a:t>
                      </a:r>
                      <a:endParaRPr lang="ru-RU" sz="12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Кол-во публикаций</a:t>
                      </a:r>
                      <a:endParaRPr lang="ru-RU" sz="12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Участие в </a:t>
                      </a:r>
                      <a:endParaRPr lang="ru-RU" sz="12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международных</a:t>
                      </a:r>
                      <a:endParaRPr lang="ru-RU" sz="12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конференциях</a:t>
                      </a:r>
                      <a:endParaRPr lang="ru-RU" sz="12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100013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книги</a:t>
                      </a:r>
                      <a:endParaRPr lang="ru-RU" sz="12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статьи</a:t>
                      </a:r>
                      <a:endParaRPr lang="ru-RU" sz="12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000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ВНИИЭСХ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01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НИИЭО АПК ЦЧР России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00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41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142852"/>
            <a:ext cx="8143900" cy="868346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Новизна исследований:</a:t>
            </a:r>
            <a:endParaRPr lang="ru-RU" sz="36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latin typeface="Times New Roman" pitchFamily="18" charset="0"/>
                <a:cs typeface="Times New Roman" pitchFamily="18" charset="0"/>
              </a:rPr>
              <a:pPr/>
              <a:t>22</a:t>
            </a:fld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071538" y="857232"/>
            <a:ext cx="7858180" cy="149164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  <a:buClrTx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методологические положения по регулированию цен </a:t>
            </a:r>
          </a:p>
          <a:p>
            <a:pPr algn="ctr">
              <a:spcAft>
                <a:spcPts val="600"/>
              </a:spcAft>
              <a:buClrTx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 отечественную сельскохозяйственную продукцию </a:t>
            </a:r>
          </a:p>
          <a:p>
            <a:pPr algn="ctr">
              <a:spcAft>
                <a:spcPts val="600"/>
              </a:spcAft>
              <a:buClrTx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 формированию перспективной системы налогообложения в сельском хозяйстве</a:t>
            </a: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043608" y="2492896"/>
            <a:ext cx="7929618" cy="7143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По результатам исследований разработаны: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142976" y="3212976"/>
            <a:ext cx="7920000" cy="172746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методические рекомендации </a:t>
            </a:r>
            <a:r>
              <a:rPr lang="ru-RU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по регулированию цен на сельскохозяйственную продукцию, сырье и продовольствие, исходя из требований ВТО и Таможенного союза, с обоснованием возможности использования мер поддержки отечественных сельскохозяйственных товаропроизводителей на основе так называемых «корзин», регламентированных правилами </a:t>
            </a:r>
            <a:r>
              <a:rPr lang="ru-RU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ВТО</a:t>
            </a:r>
            <a:endParaRPr lang="ru-RU" sz="1600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142976" y="5143512"/>
            <a:ext cx="7920000" cy="14400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spcAft>
                <a:spcPts val="0"/>
              </a:spcAft>
            </a:pPr>
            <a:r>
              <a:rPr lang="ru-RU" sz="20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перспективная </a:t>
            </a:r>
            <a:r>
              <a:rPr lang="ru-RU" sz="20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модель</a:t>
            </a:r>
            <a:r>
              <a:rPr lang="ru-RU" sz="20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системы налогообложения сельскохозяйственных товаропроизводителей, способствующая снижению налогового бремени и стимулирующая развитие сельскохозяйственного </a:t>
            </a:r>
            <a:r>
              <a:rPr lang="ru-RU" sz="20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производства</a:t>
            </a:r>
            <a:endParaRPr lang="ru-RU" sz="2000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332656"/>
            <a:ext cx="8143900" cy="1143000"/>
          </a:xfrm>
        </p:spPr>
        <p:txBody>
          <a:bodyPr>
            <a:noAutofit/>
          </a:bodyPr>
          <a:lstStyle/>
          <a:p>
            <a:pPr algn="ctr"/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Задание 01.04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«Усовершенствовать методологию экономических 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взаимоотношений хозяйствующих субъектов АПК с учетом 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интеграционно-кооперационных процессов и инновационного 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развития агропромышленного производства»</a:t>
            </a:r>
            <a:endParaRPr lang="ru-RU" sz="20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latin typeface="Times New Roman" pitchFamily="18" charset="0"/>
                <a:cs typeface="Times New Roman" pitchFamily="18" charset="0"/>
              </a:rPr>
              <a:pPr/>
              <a:t>23</a:t>
            </a:fld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071538" y="1857366"/>
          <a:ext cx="7970258" cy="4286278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1900562"/>
                <a:gridCol w="1764000"/>
                <a:gridCol w="1175463"/>
                <a:gridCol w="1114233"/>
                <a:gridCol w="2016000"/>
              </a:tblGrid>
              <a:tr h="852537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</a:t>
                      </a:r>
                      <a:endParaRPr lang="ru-RU" sz="12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НИУ</a:t>
                      </a:r>
                      <a:endParaRPr lang="ru-RU" sz="12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Количество выполненных тем</a:t>
                      </a:r>
                      <a:endParaRPr lang="ru-RU" sz="12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Кол-во публикаций</a:t>
                      </a:r>
                      <a:endParaRPr lang="ru-RU" sz="12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Участие в </a:t>
                      </a:r>
                      <a:endParaRPr lang="ru-RU" sz="12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международных</a:t>
                      </a:r>
                      <a:endParaRPr lang="ru-RU" sz="12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конференциях</a:t>
                      </a:r>
                      <a:endParaRPr lang="ru-RU" sz="12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4498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книги</a:t>
                      </a:r>
                      <a:endParaRPr lang="ru-RU" sz="12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статьи</a:t>
                      </a:r>
                      <a:endParaRPr lang="ru-RU" sz="12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262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ВНИИЭСХ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2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ВНИОПТУСХ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25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НИИЭО АПК ЦЧР России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2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СЗНИЭСХ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2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ПНИИЭО АПК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2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87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1500174"/>
            <a:ext cx="7929618" cy="428628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 результатам исследований разработаны:</a:t>
            </a:r>
            <a:endParaRPr lang="ru-RU" sz="2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latin typeface="Times New Roman" pitchFamily="18" charset="0"/>
                <a:cs typeface="Times New Roman" pitchFamily="18" charset="0"/>
              </a:rPr>
              <a:pPr/>
              <a:t>24</a:t>
            </a:fld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214414" y="1987314"/>
            <a:ext cx="7678066" cy="8280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проекты</a:t>
            </a:r>
          </a:p>
          <a:p>
            <a:pPr algn="ctr"/>
            <a:r>
              <a:rPr lang="ru-RU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организационных структур производственной и потребительской кооперативных систем в АПК и механизмы экономических отношений их функционирования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214414" y="2914884"/>
            <a:ext cx="7678066" cy="9720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>
              <a:spcAft>
                <a:spcPts val="0"/>
              </a:spcAft>
            </a:pPr>
            <a:r>
              <a:rPr lang="ru-RU" sz="16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механизм </a:t>
            </a:r>
          </a:p>
          <a:p>
            <a:pPr algn="ctr">
              <a:spcAft>
                <a:spcPts val="0"/>
              </a:spcAft>
            </a:pPr>
            <a:r>
              <a:rPr lang="ru-RU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организационно-экономического взаимодействия крупных предпринимательских структур с мелкотоварными формами хозяйствования на основе использования территориально-отраслевых принципов развития агропромышленного производства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214414" y="3958322"/>
            <a:ext cx="7678066" cy="8280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ru-RU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методические подходы </a:t>
            </a:r>
          </a:p>
          <a:p>
            <a:pPr algn="ctr">
              <a:spcAft>
                <a:spcPts val="0"/>
              </a:spcAft>
            </a:pPr>
            <a:r>
              <a:rPr lang="ru-RU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к развитию малого предпринимательства в АПК Центрального Черноземья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214414" y="4844272"/>
            <a:ext cx="7678066" cy="8280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организационно-экономическая модель </a:t>
            </a:r>
          </a:p>
          <a:p>
            <a:pPr algn="ctr"/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зернопродуктового кластера в Поволжье, как новой формы кооперации в регионе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214414" y="5744272"/>
            <a:ext cx="7678066" cy="8280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ru-RU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стратегия</a:t>
            </a:r>
            <a:r>
              <a:rPr lang="ru-RU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</a:p>
          <a:p>
            <a:pPr algn="ctr">
              <a:spcAft>
                <a:spcPts val="0"/>
              </a:spcAft>
            </a:pPr>
            <a:r>
              <a:rPr lang="ru-RU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формирования и эффективного развития кластерных структур в системе АПК Северо-Западного федерального округа 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1000100" y="116632"/>
            <a:ext cx="8143900" cy="500066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Новизна исследований: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071538" y="500042"/>
            <a:ext cx="7786742" cy="928694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spcAft>
                <a:spcPts val="600"/>
              </a:spcAft>
              <a:buClrTx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методические подходы к формированию кооперативной системы в АПК России, обоснованию направлений и механизмов взаимодействия сельскохозяйственных организаций различных форм хозяйствования.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6130" y="332656"/>
            <a:ext cx="8147870" cy="1143000"/>
          </a:xfrm>
        </p:spPr>
        <p:txBody>
          <a:bodyPr>
            <a:noAutofit/>
          </a:bodyPr>
          <a:lstStyle/>
          <a:p>
            <a:pPr algn="ctr"/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Задание 01.05.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«Усовершенствовать структуру многоукладной </a:t>
            </a:r>
            <a:b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экономики и организационно-экономический механизм эффективного функционирования отраслей и форм хозяйствования в АПК»</a:t>
            </a:r>
            <a:endParaRPr lang="ru-RU" sz="20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latin typeface="Times New Roman" pitchFamily="18" charset="0"/>
                <a:cs typeface="Times New Roman" pitchFamily="18" charset="0"/>
              </a:rPr>
              <a:pPr/>
              <a:t>25</a:t>
            </a:fld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071537" y="1841761"/>
          <a:ext cx="7786743" cy="3603463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1988295"/>
                <a:gridCol w="1633971"/>
                <a:gridCol w="1175463"/>
                <a:gridCol w="1114234"/>
                <a:gridCol w="1874780"/>
              </a:tblGrid>
              <a:tr h="593879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НИУ</a:t>
                      </a:r>
                      <a:endParaRPr lang="ru-RU" sz="1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Количество выполненных тем</a:t>
                      </a:r>
                      <a:endParaRPr lang="ru-RU" sz="1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Кол-во публикаций</a:t>
                      </a:r>
                      <a:endParaRPr lang="ru-RU" sz="1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Участие в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международных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конференциях</a:t>
                      </a:r>
                      <a:endParaRPr lang="ru-RU" sz="1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6163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книги</a:t>
                      </a:r>
                      <a:endParaRPr lang="ru-RU" sz="1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статьи</a:t>
                      </a:r>
                      <a:endParaRPr lang="ru-RU" sz="1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34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ВНИОПТУСХ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65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7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ВИАПИ им.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А.А. Никонова 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28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4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ПНИИЭО АПК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06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spc="-20" dirty="0">
                          <a:latin typeface="Times New Roman"/>
                          <a:ea typeface="Times New Roman"/>
                          <a:cs typeface="Times New Roman"/>
                        </a:rPr>
                        <a:t>ДВНИИЭОП АПК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Итого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13648" y="6352228"/>
            <a:ext cx="457200" cy="476250"/>
          </a:xfrm>
        </p:spPr>
        <p:txBody>
          <a:bodyPr/>
          <a:lstStyle/>
          <a:p>
            <a:fld id="{725C68B6-61C2-468F-89AB-4B9F7531AA68}" type="slidenum">
              <a:rPr lang="ru-RU" smtClean="0">
                <a:latin typeface="Times New Roman" pitchFamily="18" charset="0"/>
                <a:cs typeface="Times New Roman" pitchFamily="18" charset="0"/>
              </a:rPr>
              <a:pPr/>
              <a:t>26</a:t>
            </a:fld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000100" y="1714488"/>
            <a:ext cx="8001056" cy="642942"/>
          </a:xfrm>
        </p:spPr>
        <p:txBody>
          <a:bodyPr>
            <a:noAutofit/>
          </a:bodyPr>
          <a:lstStyle/>
          <a:p>
            <a:pPr algn="ctr"/>
            <a:r>
              <a:rPr lang="ru-RU" sz="29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 результатам исследований разработаны:</a:t>
            </a:r>
            <a:endParaRPr lang="ru-RU" sz="29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000100" y="2418190"/>
            <a:ext cx="4071966" cy="14040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методы </a:t>
            </a:r>
          </a:p>
          <a:p>
            <a:pPr algn="ctr"/>
            <a:r>
              <a:rPr lang="ru-RU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государственного регулирования территориального размещения подотраслей сельского хозяйства, пищевой и перерабатывающей промышленности страны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214942" y="2418190"/>
            <a:ext cx="3643338" cy="14040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ru-RU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методика </a:t>
            </a:r>
          </a:p>
          <a:p>
            <a:pPr algn="ctr">
              <a:spcAft>
                <a:spcPts val="0"/>
              </a:spcAft>
            </a:pPr>
            <a:r>
              <a:rPr lang="ru-RU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сравнительного анализа  аграрных структур страны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000100" y="3918388"/>
            <a:ext cx="4000528" cy="14040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36000" rIns="36000" rtlCol="0" anchor="ctr"/>
          <a:lstStyle/>
          <a:p>
            <a:pPr algn="ctr">
              <a:spcAft>
                <a:spcPts val="0"/>
              </a:spcAft>
            </a:pPr>
            <a:r>
              <a:rPr lang="ru-RU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социально-экономические критерии </a:t>
            </a:r>
            <a:r>
              <a:rPr lang="ru-RU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разграничения хозяйств </a:t>
            </a:r>
            <a:r>
              <a:rPr lang="ru-RU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населения </a:t>
            </a:r>
            <a:endParaRPr lang="ru-RU" sz="1600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214942" y="3918388"/>
            <a:ext cx="3643338" cy="14040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ru-RU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модели</a:t>
            </a:r>
            <a:r>
              <a:rPr lang="ru-RU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</a:p>
          <a:p>
            <a:pPr algn="ctr">
              <a:spcAft>
                <a:spcPts val="0"/>
              </a:spcAft>
            </a:pPr>
            <a:r>
              <a:rPr lang="ru-RU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оплаты труда в сельскохозяйственных организациях различных организационно-правовых форм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000100" y="5382586"/>
            <a:ext cx="4000528" cy="14040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ru-RU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организационно-экономический механизм </a:t>
            </a:r>
          </a:p>
          <a:p>
            <a:pPr algn="ctr">
              <a:spcAft>
                <a:spcPts val="0"/>
              </a:spcAft>
            </a:pPr>
            <a:r>
              <a:rPr lang="ru-RU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хозяйствования зернопродуктового подкомплекса Поволжья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214942" y="5382586"/>
            <a:ext cx="3643338" cy="14040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ru-RU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методические подходы</a:t>
            </a:r>
            <a:r>
              <a:rPr lang="ru-RU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</a:p>
          <a:p>
            <a:pPr algn="ctr">
              <a:spcAft>
                <a:spcPts val="0"/>
              </a:spcAft>
            </a:pPr>
            <a:r>
              <a:rPr lang="ru-RU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к рациональной специализации и концентрации сельскохозяйственного производства в южных территориях Дальнего Востока </a:t>
            </a: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1000100" y="214290"/>
            <a:ext cx="8143900" cy="500066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Новизна исследований:</a:t>
            </a:r>
            <a:endParaRPr kumimoji="0" lang="ru-RU" sz="3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071538" y="714356"/>
            <a:ext cx="7786742" cy="928694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just">
              <a:spcAft>
                <a:spcPts val="600"/>
              </a:spcAf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разработка методологических положений по обоснованию направлений рационального размещения, специализации и концентрации сельскохозяйственного производства и формированию методов государственного регулирования данного процесса.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0" y="3714752"/>
            <a:ext cx="72768" cy="349702"/>
          </a:xfrm>
          <a:prstGeom prst="rect">
            <a:avLst/>
          </a:prstGeom>
          <a:noFill/>
        </p:spPr>
        <p:txBody>
          <a:bodyPr wrap="none" lIns="36000" tIns="36000" rIns="36000" bIns="36000" rtlCol="0"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6130" y="332656"/>
            <a:ext cx="8147870" cy="1143000"/>
          </a:xfrm>
        </p:spPr>
        <p:txBody>
          <a:bodyPr>
            <a:noAutofit/>
          </a:bodyPr>
          <a:lstStyle/>
          <a:p>
            <a:pPr algn="ctr"/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Задание 01.06. 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«Разработать организационно-экономические механизмы воспроизводственных процессов в АПК»</a:t>
            </a:r>
            <a:endParaRPr lang="ru-RU" sz="28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latin typeface="Times New Roman" pitchFamily="18" charset="0"/>
                <a:cs typeface="Times New Roman" pitchFamily="18" charset="0"/>
              </a:rPr>
              <a:pPr/>
              <a:t>27</a:t>
            </a:fld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043608" y="1916832"/>
          <a:ext cx="7786743" cy="3802744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1900562"/>
                <a:gridCol w="1721704"/>
                <a:gridCol w="1175463"/>
                <a:gridCol w="1114234"/>
                <a:gridCol w="1874780"/>
              </a:tblGrid>
              <a:tr h="611449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НИУ</a:t>
                      </a:r>
                      <a:endParaRPr lang="ru-RU" sz="1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Количество выполненных тем</a:t>
                      </a:r>
                      <a:endParaRPr lang="ru-RU" sz="1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Кол-во публикаций</a:t>
                      </a:r>
                      <a:endParaRPr lang="ru-RU" sz="1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Участие в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международных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конференциях</a:t>
                      </a:r>
                      <a:endParaRPr lang="ru-RU" sz="1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6345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книги</a:t>
                      </a:r>
                      <a:endParaRPr lang="ru-RU" sz="1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статьи</a:t>
                      </a:r>
                      <a:endParaRPr lang="ru-RU" sz="1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153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ВНИИЭСХ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72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ВНИОПТУСХ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26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11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ВИАПИ им. 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А.А. Никонова 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53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ПНИИЭО АПК 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7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Итого</a:t>
                      </a:r>
                      <a:endParaRPr lang="ru-RU" sz="11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1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1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75</a:t>
                      </a:r>
                      <a:endParaRPr lang="ru-RU" sz="11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1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latin typeface="Times New Roman" pitchFamily="18" charset="0"/>
                <a:cs typeface="Times New Roman" pitchFamily="18" charset="0"/>
              </a:rPr>
              <a:pPr/>
              <a:t>28</a:t>
            </a:fld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043608" y="1772816"/>
            <a:ext cx="8001056" cy="642942"/>
          </a:xfrm>
        </p:spPr>
        <p:txBody>
          <a:bodyPr>
            <a:noAutofit/>
          </a:bodyPr>
          <a:lstStyle/>
          <a:p>
            <a:pPr algn="ctr"/>
            <a:r>
              <a:rPr lang="ru-RU" sz="29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 результатам исследований разработаны:</a:t>
            </a:r>
            <a:endParaRPr lang="ru-RU" sz="29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257922" y="2465840"/>
            <a:ext cx="3643338" cy="13680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организационно-экономические основы </a:t>
            </a:r>
          </a:p>
          <a:p>
            <a:pPr algn="ctr"/>
            <a:r>
              <a:rPr lang="ru-RU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воспроизводства технической базы сельскохозяйственных организаций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115574" y="2465840"/>
            <a:ext cx="3643338" cy="13680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ru-RU" sz="16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содержание </a:t>
            </a:r>
          </a:p>
          <a:p>
            <a:pPr algn="ctr">
              <a:spcAft>
                <a:spcPts val="0"/>
              </a:spcAft>
            </a:pPr>
            <a:r>
              <a:rPr lang="ru-RU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прогнозного баланса трудовых ресурсов сельского хозяйства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257922" y="3905278"/>
            <a:ext cx="3643338" cy="13680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4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средства программной поддержки </a:t>
            </a:r>
            <a:r>
              <a:rPr lang="ru-RU" sz="1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и </a:t>
            </a:r>
            <a:r>
              <a:rPr lang="ru-RU" sz="14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база данных </a:t>
            </a:r>
          </a:p>
          <a:p>
            <a:pPr algn="ctr"/>
            <a:r>
              <a:rPr lang="ru-RU" sz="1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для оптимизации размещения сельского хозяйства, отраслей пищевой и перерабатывающей промышленности по регионам страны 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115574" y="3905278"/>
            <a:ext cx="3643338" cy="13680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модель </a:t>
            </a:r>
          </a:p>
          <a:p>
            <a:pPr algn="ctr"/>
            <a:r>
              <a:rPr lang="ru-RU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государственного регулирования территориального размещения подотраслей сельского хозяйства Поволжья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258186" y="5334038"/>
            <a:ext cx="3643338" cy="13680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методы </a:t>
            </a:r>
          </a:p>
          <a:p>
            <a:pPr algn="ctr"/>
            <a:r>
              <a:rPr lang="ru-RU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экономической оценки эффективности оросительной мелиорации в почвенно-климатических зонах Поволжья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285852" y="642918"/>
            <a:ext cx="7560000" cy="1214446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spcAft>
                <a:spcPts val="600"/>
              </a:spcAft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методологические подходы по воспроизводству материально-технических и трудовых ресурсов сельскохозяйственных организаций </a:t>
            </a: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1000100" y="142852"/>
            <a:ext cx="8143900" cy="571504"/>
          </a:xfrm>
          <a:prstGeom prst="rect">
            <a:avLst/>
          </a:prstGeom>
        </p:spPr>
        <p:txBody>
          <a:bodyPr anchor="ctr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Новизна исследований: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6130" y="332656"/>
            <a:ext cx="8147870" cy="1143000"/>
          </a:xfrm>
        </p:spPr>
        <p:txBody>
          <a:bodyPr lIns="18000" tIns="36000" rIns="18000" bIns="36000">
            <a:noAutofit/>
          </a:bodyPr>
          <a:lstStyle/>
          <a:p>
            <a:pPr algn="ctr"/>
            <a:r>
              <a:rPr lang="ru-RU" sz="2300" b="1" u="sng" dirty="0" smtClean="0">
                <a:latin typeface="Times New Roman" pitchFamily="18" charset="0"/>
                <a:cs typeface="Times New Roman" pitchFamily="18" charset="0"/>
              </a:rPr>
              <a:t>Задание 01.07. </a:t>
            </a:r>
            <a:r>
              <a:rPr lang="ru-RU" sz="23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«Разработать Концепцию социальной политики сельского развития на 2013 -2020 гг. и </a:t>
            </a:r>
            <a:br>
              <a:rPr lang="ru-RU" sz="23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3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 период до 2025 г. и механизмы ее реализации»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latin typeface="Times New Roman" pitchFamily="18" charset="0"/>
                <a:cs typeface="Times New Roman" pitchFamily="18" charset="0"/>
              </a:rPr>
              <a:pPr/>
              <a:t>29</a:t>
            </a:fld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071537" y="1841760"/>
          <a:ext cx="7786743" cy="3590358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1900562"/>
                <a:gridCol w="1721704"/>
                <a:gridCol w="1175463"/>
                <a:gridCol w="1114234"/>
                <a:gridCol w="1874780"/>
              </a:tblGrid>
              <a:tr h="93478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НИУ</a:t>
                      </a:r>
                      <a:endParaRPr lang="ru-RU" sz="1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Количество выполненных тем</a:t>
                      </a:r>
                      <a:endParaRPr lang="ru-RU" sz="1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Кол-во публикаций</a:t>
                      </a:r>
                      <a:endParaRPr lang="ru-RU" sz="1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Участие в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международных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конференциях</a:t>
                      </a:r>
                      <a:endParaRPr lang="ru-RU" sz="1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6524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книги</a:t>
                      </a:r>
                      <a:endParaRPr lang="ru-RU" sz="1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статьи</a:t>
                      </a:r>
                      <a:endParaRPr lang="ru-RU" sz="1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349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ВНИИЭСХ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31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ПНИИЭО АПК 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49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Итого</a:t>
                      </a:r>
                      <a:endParaRPr lang="ru-RU" sz="11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1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1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1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1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260648"/>
            <a:ext cx="7498080" cy="1143000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Системные проблемы в развитии  аграрной сферы экономики</a:t>
            </a:r>
            <a:endParaRPr lang="ru-RU" sz="36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>
          <a:xfrm>
            <a:off x="1142976" y="1700808"/>
            <a:ext cx="7790712" cy="3156952"/>
          </a:xfrm>
        </p:spPr>
        <p:txBody>
          <a:bodyPr>
            <a:noAutofit/>
          </a:bodyPr>
          <a:lstStyle/>
          <a:p>
            <a:pPr marL="95250" indent="0" algn="just">
              <a:lnSpc>
                <a:spcPct val="1200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ru-RU" sz="2600" b="1" i="1" dirty="0" smtClean="0">
                <a:latin typeface="Times New Roman" pitchFamily="18" charset="0"/>
                <a:cs typeface="Times New Roman" pitchFamily="18" charset="0"/>
              </a:rPr>
              <a:t>низкие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инвестиционные возможности страны;</a:t>
            </a:r>
          </a:p>
          <a:p>
            <a:pPr marL="95250" indent="0" algn="just">
              <a:lnSpc>
                <a:spcPct val="1200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ru-RU" sz="2600" b="1" i="1" dirty="0" smtClean="0">
                <a:latin typeface="Times New Roman" pitchFamily="18" charset="0"/>
                <a:cs typeface="Times New Roman" pitchFamily="18" charset="0"/>
              </a:rPr>
              <a:t>медленное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повышение доходов населения;</a:t>
            </a:r>
          </a:p>
          <a:p>
            <a:pPr marL="95250" indent="0" algn="just">
              <a:lnSpc>
                <a:spcPct val="1200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i="1" dirty="0" smtClean="0">
                <a:latin typeface="Times New Roman" pitchFamily="18" charset="0"/>
                <a:cs typeface="Times New Roman" pitchFamily="18" charset="0"/>
              </a:rPr>
              <a:t>высокая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колеблемость цен на сельскохозяйственную продукцию </a:t>
            </a:r>
            <a:r>
              <a:rPr lang="ru-RU" sz="2600" b="1" i="1" dirty="0" smtClean="0">
                <a:latin typeface="Times New Roman" pitchFamily="18" charset="0"/>
                <a:cs typeface="Times New Roman" pitchFamily="18" charset="0"/>
              </a:rPr>
              <a:t>при росте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розничных цен;</a:t>
            </a:r>
          </a:p>
          <a:p>
            <a:pPr marL="95250" indent="0" algn="just">
              <a:lnSpc>
                <a:spcPct val="1200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ru-RU" sz="2600" b="1" i="1" dirty="0" smtClean="0">
                <a:latin typeface="Times New Roman" pitchFamily="18" charset="0"/>
                <a:cs typeface="Times New Roman" pitchFamily="18" charset="0"/>
              </a:rPr>
              <a:t>низкая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доля сельскохозяйственных товаропроизводителей в конечной цене продукции;</a:t>
            </a:r>
          </a:p>
          <a:p>
            <a:pPr marL="95250" indent="0" algn="just">
              <a:lnSpc>
                <a:spcPct val="1200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ru-RU" sz="2600" b="1" i="1" dirty="0" smtClean="0">
                <a:latin typeface="Times New Roman" pitchFamily="18" charset="0"/>
                <a:cs typeface="Times New Roman" pitchFamily="18" charset="0"/>
              </a:rPr>
              <a:t>высокая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доля импорта продовольственных товаров;</a:t>
            </a:r>
          </a:p>
          <a:p>
            <a:pPr marL="95250" indent="0" algn="just">
              <a:lnSpc>
                <a:spcPct val="1200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ru-RU" sz="2600" b="1" i="1" dirty="0" smtClean="0">
                <a:latin typeface="Times New Roman" pitchFamily="18" charset="0"/>
                <a:cs typeface="Times New Roman" pitchFamily="18" charset="0"/>
              </a:rPr>
              <a:t>проблемы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связанные с членством страны в ВТО.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latin typeface="Times New Roman" pitchFamily="18" charset="0"/>
                <a:cs typeface="Times New Roman" pitchFamily="18" charset="0"/>
              </a:rPr>
              <a:pPr/>
              <a:t>3</a:t>
            </a:fld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6130" y="214290"/>
            <a:ext cx="8147870" cy="1143000"/>
          </a:xfrm>
        </p:spPr>
        <p:txBody>
          <a:bodyPr>
            <a:noAutofit/>
          </a:bodyPr>
          <a:lstStyle/>
          <a:p>
            <a:pPr algn="ctr"/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Задание 01.08. 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«Разработать методологию комплексного развития сельских территорий»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latin typeface="Times New Roman" pitchFamily="18" charset="0"/>
                <a:cs typeface="Times New Roman" pitchFamily="18" charset="0"/>
              </a:rPr>
              <a:pPr/>
              <a:t>30</a:t>
            </a:fld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071537" y="1643050"/>
          <a:ext cx="7786743" cy="4319999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1900562"/>
                <a:gridCol w="1721704"/>
                <a:gridCol w="1175463"/>
                <a:gridCol w="1114234"/>
                <a:gridCol w="1874780"/>
              </a:tblGrid>
              <a:tr h="615924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НИУ</a:t>
                      </a:r>
                      <a:endParaRPr lang="ru-RU" sz="1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Количество выполненных тем</a:t>
                      </a:r>
                      <a:endParaRPr lang="ru-RU" sz="1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Кол-во публикаций</a:t>
                      </a:r>
                      <a:endParaRPr lang="ru-RU" sz="1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Участие в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международных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конференциях</a:t>
                      </a:r>
                      <a:endParaRPr lang="ru-RU" sz="1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6392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книги</a:t>
                      </a:r>
                      <a:endParaRPr lang="ru-RU" sz="1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статьи</a:t>
                      </a:r>
                      <a:endParaRPr lang="ru-RU" sz="1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54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ВНИИЭСХ</a:t>
                      </a:r>
                      <a:endParaRPr lang="ru-RU" sz="105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05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5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05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5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4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ВНИОПТУСХ</a:t>
                      </a:r>
                      <a:endParaRPr lang="ru-RU" sz="105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05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5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05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5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88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ВИАПИ им. </a:t>
                      </a:r>
                      <a:endParaRPr lang="ru-RU" sz="105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А.А. Никонова </a:t>
                      </a:r>
                      <a:endParaRPr lang="ru-RU" sz="105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05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5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05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05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88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НИИЭО АПК ЦЧР России</a:t>
                      </a:r>
                      <a:endParaRPr lang="ru-RU" sz="105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05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05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05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05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4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СЗНИЭСХ</a:t>
                      </a:r>
                      <a:endParaRPr lang="ru-RU" sz="105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05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5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05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05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4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ДВНИИЭОП АПК</a:t>
                      </a:r>
                      <a:endParaRPr lang="ru-RU" sz="105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05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5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5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5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4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Итого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94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latin typeface="Times New Roman" pitchFamily="18" charset="0"/>
                <a:cs typeface="Times New Roman" pitchFamily="18" charset="0"/>
              </a:rPr>
              <a:pPr/>
              <a:t>31</a:t>
            </a:fld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142944" y="1700808"/>
            <a:ext cx="8001056" cy="642942"/>
          </a:xfrm>
        </p:spPr>
        <p:txBody>
          <a:bodyPr>
            <a:noAutofit/>
          </a:bodyPr>
          <a:lstStyle/>
          <a:p>
            <a:pPr algn="ctr"/>
            <a:r>
              <a:rPr lang="ru-RU" sz="29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 результатам исследований разработаны:</a:t>
            </a:r>
            <a:endParaRPr lang="ru-RU" sz="29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259632" y="2348880"/>
            <a:ext cx="3643338" cy="115197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научные основы </a:t>
            </a: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государственного мониторинга занятости сельского населения по регионам страны</a:t>
            </a:r>
            <a:endParaRPr lang="ru-RU" sz="1600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117284" y="2348880"/>
            <a:ext cx="3643338" cy="115212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>
              <a:spcAft>
                <a:spcPts val="0"/>
              </a:spcAft>
            </a:pPr>
            <a:r>
              <a:rPr lang="ru-RU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методические подходы </a:t>
            </a:r>
          </a:p>
          <a:p>
            <a:pPr algn="ctr">
              <a:spcAft>
                <a:spcPts val="0"/>
              </a:spcAft>
            </a:pPr>
            <a:r>
              <a:rPr lang="ru-RU" sz="1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к типизации сельских территорий с выделением регионов с неблагоприятными природно-экономическими условиями для ведения сельского хозяйства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259632" y="3582136"/>
            <a:ext cx="7488832" cy="13680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методики:</a:t>
            </a:r>
            <a:endParaRPr lang="ru-RU" sz="1600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ru-RU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оценки эффективности программ сельского развития на различных уровнях;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ru-RU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комплексной оценки жизнеобеспечения сельского населения региона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259632" y="5013176"/>
            <a:ext cx="3643338" cy="13680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стратегия</a:t>
            </a:r>
            <a:r>
              <a:rPr lang="ru-RU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</a:p>
          <a:p>
            <a:pPr algn="ctr"/>
            <a:r>
              <a:rPr lang="ru-RU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перспективного развития депрессивных сельских территорий Северо-Западного федерального округа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148064" y="5013176"/>
            <a:ext cx="3643338" cy="13680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/>
                <a:ea typeface="Times New Roman"/>
              </a:rPr>
              <a:t>критерии </a:t>
            </a:r>
          </a:p>
          <a:p>
            <a:pPr algn="ctr"/>
            <a:r>
              <a:rPr lang="ru-RU" sz="1600" dirty="0" smtClean="0">
                <a:latin typeface="Times New Roman"/>
                <a:ea typeface="Times New Roman"/>
              </a:rPr>
              <a:t>оценки эффективности развития сельских территорий </a:t>
            </a:r>
          </a:p>
          <a:p>
            <a:pPr algn="ctr"/>
            <a:r>
              <a:rPr lang="ru-RU" sz="1600" dirty="0" smtClean="0">
                <a:latin typeface="Times New Roman"/>
                <a:ea typeface="Times New Roman"/>
              </a:rPr>
              <a:t>Хабаровского края</a:t>
            </a:r>
            <a:endParaRPr lang="ru-RU" sz="1600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043608" y="548680"/>
            <a:ext cx="7929618" cy="1285884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spcAft>
                <a:spcPts val="600"/>
              </a:spcAft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методологические положения по комплексному развитию сельских территорий, повышению уровня жизнеобеспечения сельского населения, в том числе в депрессивных сельских территориях.</a:t>
            </a: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1000100" y="188640"/>
            <a:ext cx="8143900" cy="571504"/>
          </a:xfrm>
          <a:prstGeom prst="rect">
            <a:avLst/>
          </a:prstGeom>
        </p:spPr>
        <p:txBody>
          <a:bodyPr anchor="ctr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Новизна исследований: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6130" y="214290"/>
            <a:ext cx="8147870" cy="1143000"/>
          </a:xfrm>
        </p:spPr>
        <p:txBody>
          <a:bodyPr>
            <a:noAutofit/>
          </a:bodyPr>
          <a:lstStyle/>
          <a:p>
            <a:pPr algn="ctr"/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Задание 01.09. 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«Разработать методы и механизмы управления сельскохозяйственным землепользованием </a:t>
            </a:r>
            <a:b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 агропромышленном комплексе страны»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latin typeface="Times New Roman" pitchFamily="18" charset="0"/>
                <a:cs typeface="Times New Roman" pitchFamily="18" charset="0"/>
              </a:rPr>
              <a:pPr/>
              <a:t>32</a:t>
            </a:fld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071537" y="1643050"/>
          <a:ext cx="7786743" cy="3954554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1900562"/>
                <a:gridCol w="1721704"/>
                <a:gridCol w="1175463"/>
                <a:gridCol w="1114234"/>
                <a:gridCol w="1874780"/>
              </a:tblGrid>
              <a:tr h="615924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НИУ</a:t>
                      </a:r>
                      <a:endParaRPr lang="ru-RU" sz="1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Количество выполненных тем</a:t>
                      </a:r>
                      <a:endParaRPr lang="ru-RU" sz="1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Кол-во публикаций</a:t>
                      </a:r>
                      <a:endParaRPr lang="ru-RU" sz="1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Участие в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международных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конференциях</a:t>
                      </a:r>
                      <a:endParaRPr lang="ru-RU" sz="1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6392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книги</a:t>
                      </a:r>
                      <a:endParaRPr lang="ru-RU" sz="1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статьи</a:t>
                      </a:r>
                      <a:endParaRPr lang="ru-RU" sz="1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54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ВНИИЭСХ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4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ВНИОПТУСХ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88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ВИАПИ им. 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А.А. Никонова 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88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ПНИИЭО АПК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4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СЗНИЭСХ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4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Итого</a:t>
                      </a:r>
                      <a:endParaRPr lang="ru-RU" sz="11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1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1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67</a:t>
                      </a:r>
                      <a:endParaRPr lang="ru-RU" sz="11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1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latin typeface="Times New Roman" pitchFamily="18" charset="0"/>
                <a:cs typeface="Times New Roman" pitchFamily="18" charset="0"/>
              </a:rPr>
              <a:pPr/>
              <a:t>33</a:t>
            </a:fld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142944" y="1988840"/>
            <a:ext cx="8001056" cy="642942"/>
          </a:xfrm>
        </p:spPr>
        <p:txBody>
          <a:bodyPr>
            <a:noAutofit/>
          </a:bodyPr>
          <a:lstStyle/>
          <a:p>
            <a:pPr algn="ctr"/>
            <a:r>
              <a:rPr lang="ru-RU" sz="29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 результатам исследований разработаны:</a:t>
            </a:r>
            <a:endParaRPr lang="ru-RU" sz="29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31640" y="4931824"/>
            <a:ext cx="7488832" cy="144950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ru-RU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организационно-экономические механизмы:</a:t>
            </a:r>
          </a:p>
          <a:p>
            <a:pPr algn="ctr">
              <a:spcAft>
                <a:spcPts val="0"/>
              </a:spcAft>
            </a:pPr>
            <a:r>
              <a:rPr lang="ru-RU" sz="1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формирования экономической заинтересованности сельскохозяйственных товаропроизводителей  в повышении плодородия земель;</a:t>
            </a:r>
          </a:p>
          <a:p>
            <a:pPr algn="ctr">
              <a:spcAft>
                <a:spcPts val="0"/>
              </a:spcAft>
            </a:pPr>
            <a:r>
              <a:rPr lang="ru-RU" sz="1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регулирования земельных отношений и землеустройства сельскохозяйственного землепользования, обеспечивающие реализацию земельных прав субъектов хозяйствования, рациональное использование и правовую охрану земель сельскохозяйственного назначения.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403648" y="3789040"/>
            <a:ext cx="3672408" cy="10080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методы</a:t>
            </a:r>
            <a:r>
              <a:rPr lang="ru-RU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</a:p>
          <a:p>
            <a:pPr algn="ctr"/>
            <a:r>
              <a:rPr lang="ru-RU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регулирования земельных отношений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292080" y="3789040"/>
            <a:ext cx="3571330" cy="10080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механизмы </a:t>
            </a:r>
          </a:p>
          <a:p>
            <a:pPr algn="ctr"/>
            <a:r>
              <a:rPr lang="ru-RU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государственного регулирования земельных отношений в Приволжском федеральном округе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403648" y="2708920"/>
            <a:ext cx="3643338" cy="10080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методы</a:t>
            </a:r>
            <a:r>
              <a:rPr lang="ru-RU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</a:p>
          <a:p>
            <a:pPr algn="ctr"/>
            <a:r>
              <a:rPr lang="ru-RU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анализа эффективного использования сельскохозяйственных угодий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5243410" y="2708920"/>
            <a:ext cx="3643338" cy="10080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ru-RU" sz="16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стратегия </a:t>
            </a:r>
          </a:p>
          <a:p>
            <a:pPr algn="ctr"/>
            <a:r>
              <a:rPr lang="ru-RU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развития земельных отношений в аграрном секторе Северо-Запада на период 2016-2020 гг.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142976" y="857232"/>
            <a:ext cx="7858180" cy="1203616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spcAft>
                <a:spcPts val="600"/>
              </a:spcAft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методологические подходы по формированию методов и организационно-экономических механизмов регулирования земельных отношений и землеустройства</a:t>
            </a:r>
          </a:p>
        </p:txBody>
      </p:sp>
      <p:sp>
        <p:nvSpPr>
          <p:cNvPr id="20" name="Заголовок 1"/>
          <p:cNvSpPr txBox="1">
            <a:spLocks/>
          </p:cNvSpPr>
          <p:nvPr/>
        </p:nvSpPr>
        <p:spPr>
          <a:xfrm>
            <a:off x="1000100" y="357166"/>
            <a:ext cx="8143900" cy="571504"/>
          </a:xfrm>
          <a:prstGeom prst="rect">
            <a:avLst/>
          </a:prstGeom>
        </p:spPr>
        <p:txBody>
          <a:bodyPr anchor="ctr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Новизна исследований: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6130" y="214290"/>
            <a:ext cx="8147870" cy="1143000"/>
          </a:xfrm>
        </p:spPr>
        <p:txBody>
          <a:bodyPr>
            <a:noAutofit/>
          </a:bodyPr>
          <a:lstStyle/>
          <a:p>
            <a:pPr algn="ctr"/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Задание 01.10  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«Усовершенствовать методологию информационно-консультационного обеспечения агропромышленного производства»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latin typeface="Times New Roman" pitchFamily="18" charset="0"/>
                <a:cs typeface="Times New Roman" pitchFamily="18" charset="0"/>
              </a:rPr>
              <a:pPr/>
              <a:t>34</a:t>
            </a:fld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071537" y="1700810"/>
          <a:ext cx="7786743" cy="3816422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1900562"/>
                <a:gridCol w="1721704"/>
                <a:gridCol w="1175463"/>
                <a:gridCol w="1114234"/>
                <a:gridCol w="1874780"/>
              </a:tblGrid>
              <a:tr h="763722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НИУ</a:t>
                      </a:r>
                      <a:endParaRPr lang="ru-RU" sz="1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Количество выполненных тем</a:t>
                      </a:r>
                      <a:endParaRPr lang="ru-RU" sz="1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Кол-во публикаций</a:t>
                      </a:r>
                      <a:endParaRPr lang="ru-RU" sz="1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Участие в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международных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конференциях</a:t>
                      </a:r>
                      <a:endParaRPr lang="ru-RU" sz="1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79259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книги</a:t>
                      </a:r>
                      <a:endParaRPr lang="ru-RU" sz="1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статьи</a:t>
                      </a:r>
                      <a:endParaRPr lang="ru-RU" sz="1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31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ВНИИЭСХ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58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ВИАПИ им. 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А.А. Никонова 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70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ПНИИЭО АПК 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Итого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49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latin typeface="Times New Roman" pitchFamily="18" charset="0"/>
                <a:cs typeface="Times New Roman" pitchFamily="18" charset="0"/>
              </a:rPr>
              <a:pPr/>
              <a:t>35</a:t>
            </a:fld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142944" y="2132856"/>
            <a:ext cx="8001056" cy="642942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 результатам исследований разработаны:</a:t>
            </a:r>
            <a:endParaRPr lang="ru-RU" sz="2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298248" y="5002956"/>
            <a:ext cx="7560000" cy="137837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>
              <a:spcAft>
                <a:spcPts val="0"/>
              </a:spcAft>
            </a:pPr>
            <a:r>
              <a:rPr lang="ru-RU" sz="20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интернет-технологии </a:t>
            </a:r>
          </a:p>
          <a:p>
            <a:pPr algn="ctr">
              <a:spcAft>
                <a:spcPts val="0"/>
              </a:spcAft>
            </a:pPr>
            <a:r>
              <a:rPr lang="ru-RU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интеграции ресурсов информационно-консультационной службы АПК </a:t>
            </a:r>
          </a:p>
          <a:p>
            <a:pPr algn="ctr">
              <a:spcAft>
                <a:spcPts val="0"/>
              </a:spcAft>
            </a:pPr>
            <a:r>
              <a:rPr lang="ru-RU" sz="1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в единое информационное интернет-пространство знаний аграрной науки (ЕИПАЗ) и проект типового сайта информационно-консультационной службы, обеспечивающие оперативный информационный поиск 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331640" y="3789040"/>
            <a:ext cx="7560000" cy="10800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организационно-экономические основы </a:t>
            </a:r>
          </a:p>
          <a:p>
            <a:pPr algn="ctr"/>
            <a:r>
              <a:rPr lang="ru-RU" sz="20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развития инновационно-консультационной деятельности </a:t>
            </a:r>
          </a:p>
          <a:p>
            <a:pPr algn="ctr"/>
            <a:r>
              <a:rPr lang="ru-RU" sz="20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в агропромышленном комплексе страны 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285820" y="2838806"/>
            <a:ext cx="7560000" cy="86800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ru-RU" sz="20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модель</a:t>
            </a:r>
            <a:r>
              <a:rPr lang="ru-RU" sz="20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</a:p>
          <a:p>
            <a:pPr algn="ctr"/>
            <a:r>
              <a:rPr lang="ru-RU" sz="20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территориальной организации сельского хозяйства АПК Поволжья 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142976" y="571480"/>
            <a:ext cx="7786742" cy="1714512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spcAft>
                <a:spcPts val="600"/>
              </a:spcAft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методические подходы по созданию информационно-консультационной системы в АПК страны, повышению уровня информационного обеспечения сельского хозяйства, формированию информационных ресурсов сельскохозяйственных предприятий.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1000100" y="188640"/>
            <a:ext cx="8143900" cy="642942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Новизна исследований: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6130" y="214290"/>
            <a:ext cx="8147870" cy="1143000"/>
          </a:xfrm>
        </p:spPr>
        <p:txBody>
          <a:bodyPr>
            <a:noAutofit/>
          </a:bodyPr>
          <a:lstStyle/>
          <a:p>
            <a:pPr algn="ctr"/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Задание 01.11.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«Разработать организационно-экономический </a:t>
            </a:r>
            <a:b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механизм реализации результатов научно-технической деятельности </a:t>
            </a:r>
            <a:b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научно-исследовательских учреждений в земельно-имущественном </a:t>
            </a:r>
            <a:b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комплексе Россельхозакадемии»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latin typeface="Times New Roman" pitchFamily="18" charset="0"/>
                <a:cs typeface="Times New Roman" pitchFamily="18" charset="0"/>
              </a:rPr>
              <a:pPr/>
              <a:t>36</a:t>
            </a:fld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043608" y="1643050"/>
          <a:ext cx="7814672" cy="1724752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1928491"/>
                <a:gridCol w="1721704"/>
                <a:gridCol w="1175463"/>
                <a:gridCol w="1114234"/>
                <a:gridCol w="1874780"/>
              </a:tblGrid>
              <a:tr h="615924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НИУ</a:t>
                      </a:r>
                      <a:endParaRPr lang="ru-RU" sz="1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Количество выполненных тем</a:t>
                      </a:r>
                      <a:endParaRPr lang="ru-RU" sz="1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Кол-во публикаций</a:t>
                      </a:r>
                      <a:endParaRPr lang="ru-RU" sz="1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Участие в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международных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конференциях</a:t>
                      </a:r>
                      <a:endParaRPr lang="ru-RU" sz="1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3779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книги</a:t>
                      </a:r>
                      <a:endParaRPr lang="ru-RU" sz="1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статьи</a:t>
                      </a:r>
                      <a:endParaRPr lang="ru-RU" sz="1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19" marR="681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54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ВНИИЭСХ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4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Итого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142976" y="3786190"/>
            <a:ext cx="750099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Новизна: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методические подходы по управлению использованием результатов аграрной науки.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115616" y="4869160"/>
            <a:ext cx="7786742" cy="145099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indent="449263" algn="ctr"/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 результатам исследований разработаны: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методические рекомендации </a:t>
            </a:r>
          </a:p>
          <a:p>
            <a:pPr indent="449263"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 использованию результатов научно-технической деятельности аграрной науки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-24"/>
            <a:ext cx="8072462" cy="114300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Наиболее значимые разработки: </a:t>
            </a:r>
            <a:endParaRPr lang="ru-RU" sz="3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latin typeface="Times New Roman" pitchFamily="18" charset="0"/>
                <a:cs typeface="Times New Roman" pitchFamily="18" charset="0"/>
              </a:rPr>
              <a:pPr/>
              <a:t>37</a:t>
            </a:fld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043608" y="908720"/>
            <a:ext cx="3816424" cy="122401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методология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ситуационного анализа развития агропродовольственных рынков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043608" y="2276872"/>
            <a:ext cx="3816424" cy="122413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методика 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диагностики кризисных явлений в аграрном секторе экономики страны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004048" y="2285992"/>
            <a:ext cx="3888432" cy="121501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18000" tIns="36000" rIns="18000" bIns="36000"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методические положения 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 оценке рисков функционирования сельскохозяйственных товаропроизводителей в регионах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004048" y="908720"/>
            <a:ext cx="3915222" cy="122413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методика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сравнительного анализа аграрных структур страны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043608" y="4365104"/>
            <a:ext cx="3960440" cy="223224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Национальный доклад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«О ходе и результатах реализации в 2011 году Государственной программы развития сельского хозяйства и регулирования рынков сельскохозяйственной продукции, сырья и продовольствия 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2008-2012 годы»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5148064" y="4365104"/>
            <a:ext cx="3816424" cy="223224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Проект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Государственной программы развития сельского хозяйства и регулирования рынков сельскохозяйственной продукции, сырья и продовольствия 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2013-2020 годы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979712" y="3717032"/>
            <a:ext cx="6311407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 составе хоздоговорной тематики</a:t>
            </a:r>
            <a:endParaRPr lang="ru-RU" sz="3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Количество завершенных разработок</a:t>
            </a:r>
            <a:b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НИУ Отделения экономики и земельных отношений</a:t>
            </a:r>
            <a:endParaRPr lang="ru-RU" sz="3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38</a:t>
            </a:fld>
            <a:endParaRPr lang="ru-RU" dirty="0"/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1214414" y="1704974"/>
          <a:ext cx="7643866" cy="45815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16632"/>
            <a:ext cx="7992888" cy="864096"/>
          </a:xfrm>
        </p:spPr>
        <p:txBody>
          <a:bodyPr lIns="36000" tIns="36000" rIns="36000" bIns="36000">
            <a:noAutofit/>
          </a:bodyPr>
          <a:lstStyle/>
          <a:p>
            <a:pPr algn="ctr"/>
            <a:r>
              <a:rPr lang="ru-RU" sz="25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Виды научно-технической продукции НИУ Отделения экономики и земельных отношений за 2012 г.</a:t>
            </a:r>
            <a:endParaRPr lang="ru-RU" sz="25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39</a:t>
            </a:fld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43222" y="1052734"/>
          <a:ext cx="8657934" cy="5702544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3384000"/>
                <a:gridCol w="423161"/>
                <a:gridCol w="538793"/>
                <a:gridCol w="538793"/>
                <a:gridCol w="538793"/>
                <a:gridCol w="539611"/>
                <a:gridCol w="538793"/>
                <a:gridCol w="538793"/>
                <a:gridCol w="538793"/>
                <a:gridCol w="538793"/>
                <a:gridCol w="539611"/>
              </a:tblGrid>
              <a:tr h="12717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Научно-техническая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продукция</a:t>
                      </a:r>
                      <a:endParaRPr lang="ru-RU" sz="1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ВНИИЭСХ</a:t>
                      </a:r>
                      <a:endParaRPr lang="ru-RU" sz="9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ВИАПИ </a:t>
                      </a:r>
                      <a:r>
                        <a:rPr lang="ru-RU" sz="105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105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05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</a:t>
                      </a:r>
                      <a:r>
                        <a:rPr lang="ru-RU" sz="105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 А.А. Никонова</a:t>
                      </a:r>
                      <a:endParaRPr lang="ru-RU" sz="9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ВНИОПТУСХ</a:t>
                      </a:r>
                      <a:endParaRPr lang="ru-RU" sz="9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ВНИИЭиН</a:t>
                      </a:r>
                      <a:endParaRPr lang="ru-RU" sz="9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НИИЭО АПК ЦЧР России</a:t>
                      </a:r>
                      <a:endParaRPr lang="ru-RU" sz="9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ПНИИЭО АПК</a:t>
                      </a:r>
                      <a:endParaRPr lang="ru-RU" sz="9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СЗНИИСХ</a:t>
                      </a:r>
                      <a:endParaRPr lang="ru-RU" sz="9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ДВНИИЭОП АПК</a:t>
                      </a:r>
                      <a:endParaRPr lang="ru-RU" sz="9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ЦНСХБ</a:t>
                      </a:r>
                      <a:endParaRPr lang="ru-RU" sz="9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lang="ru-RU" sz="9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23553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Концепции</a:t>
                      </a:r>
                      <a:endParaRPr lang="ru-RU" sz="11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23553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Методологии</a:t>
                      </a:r>
                      <a:endParaRPr lang="ru-RU" sz="11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23553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Научные основы</a:t>
                      </a:r>
                      <a:endParaRPr lang="ru-RU" sz="11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23553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Стратегии</a:t>
                      </a:r>
                      <a:endParaRPr lang="ru-RU" sz="11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47107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Организационно-экономические </a:t>
                      </a: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механизмы</a:t>
                      </a:r>
                      <a:endParaRPr lang="ru-RU" sz="11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23553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Организационно-экономические </a:t>
                      </a: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основы</a:t>
                      </a:r>
                      <a:endParaRPr lang="ru-RU" sz="11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23553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spc="-4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Классификатор стандартов</a:t>
                      </a:r>
                      <a:endParaRPr lang="ru-RU" sz="11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23553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Методические положения и рекомендации</a:t>
                      </a:r>
                      <a:endParaRPr lang="ru-RU" sz="11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23553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Методические подходы</a:t>
                      </a:r>
                      <a:endParaRPr lang="ru-RU" sz="11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23553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Методики</a:t>
                      </a:r>
                      <a:endParaRPr lang="ru-RU" sz="11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23553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Методы</a:t>
                      </a:r>
                      <a:endParaRPr lang="ru-RU" sz="11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23553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Модели</a:t>
                      </a:r>
                      <a:endParaRPr lang="ru-RU" sz="11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23553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Прогнозы</a:t>
                      </a:r>
                      <a:endParaRPr lang="ru-RU" sz="11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23553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Проекты</a:t>
                      </a:r>
                      <a:endParaRPr lang="ru-RU" sz="11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23553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Программные средства </a:t>
                      </a:r>
                      <a:endParaRPr lang="ru-RU" sz="11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23553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Базы данных</a:t>
                      </a:r>
                      <a:endParaRPr lang="ru-RU" sz="11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23553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lang="ru-RU" sz="11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66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9366" marR="493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1214414" y="214290"/>
            <a:ext cx="7572428" cy="192882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За пятилетие было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недоинвестировано в основной капитал сельского хозяйства </a:t>
            </a:r>
          </a:p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269 млрд руб.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3929058" y="2571744"/>
            <a:ext cx="2143140" cy="785818"/>
          </a:xfrm>
          <a:prstGeom prst="downArrow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071538" y="3633760"/>
            <a:ext cx="2304000" cy="12240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низкий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средний темп прироста валовой продукции - 3,1%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143108" y="5133958"/>
            <a:ext cx="2772000" cy="12240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оплата труда работников -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вдвое ниже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чем в среднем по экономике страны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440264" y="3633760"/>
            <a:ext cx="3132000" cy="12240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низкий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удельный вес отечественной продукции в структуре общего потребления 67%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000628" y="5133958"/>
            <a:ext cx="2700000" cy="12240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медленное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развитие  социальной инфраструктуры сельских территорий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660594" y="3633760"/>
            <a:ext cx="2412000" cy="12240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высокая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доля пищевых продуктов в расходах граждан – 35%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Номер слайда 12"/>
          <p:cNvSpPr>
            <a:spLocks noGrp="1"/>
          </p:cNvSpPr>
          <p:nvPr>
            <p:ph type="sldNum" sz="quarter" idx="12"/>
          </p:nvPr>
        </p:nvSpPr>
        <p:spPr>
          <a:xfrm>
            <a:off x="8613648" y="6305550"/>
            <a:ext cx="457200" cy="476250"/>
          </a:xfrm>
        </p:spPr>
        <p:txBody>
          <a:bodyPr/>
          <a:lstStyle/>
          <a:p>
            <a:fld id="{725C68B6-61C2-468F-89AB-4B9F7531AA68}" type="slidenum">
              <a:rPr lang="ru-RU" smtClean="0">
                <a:latin typeface="Times New Roman" pitchFamily="18" charset="0"/>
                <a:cs typeface="Times New Roman" pitchFamily="18" charset="0"/>
              </a:rPr>
              <a:pPr/>
              <a:t>4</a:t>
            </a:fld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8028986" cy="504056"/>
          </a:xfrm>
        </p:spPr>
        <p:txBody>
          <a:bodyPr lIns="18000" tIns="36000" rIns="18000" bIns="36000">
            <a:noAutofit/>
          </a:bodyPr>
          <a:lstStyle/>
          <a:p>
            <a:pPr algn="ctr"/>
            <a:r>
              <a:rPr lang="ru-RU" sz="21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Публикации НИУ Отделения экономики и земельных отношений </a:t>
            </a:r>
            <a:endParaRPr lang="ru-RU" sz="2100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40</a:t>
            </a:fld>
            <a:endParaRPr lang="ru-RU" dirty="0"/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1357290" y="764704"/>
          <a:ext cx="7358114" cy="2736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142976" y="3886200"/>
          <a:ext cx="7821514" cy="279369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2203038"/>
                <a:gridCol w="854356"/>
                <a:gridCol w="952824"/>
                <a:gridCol w="952824"/>
                <a:gridCol w="952824"/>
                <a:gridCol w="952824"/>
                <a:gridCol w="952824"/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НИУ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том числе 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 рубежом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 одного 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исследователя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81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2011 г.</a:t>
                      </a:r>
                      <a:endParaRPr lang="ru-RU" sz="13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2012 г.</a:t>
                      </a:r>
                      <a:endParaRPr lang="ru-RU" sz="10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2011 г.</a:t>
                      </a:r>
                      <a:endParaRPr lang="ru-RU" sz="13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2012 г.</a:t>
                      </a:r>
                      <a:endParaRPr lang="ru-RU" sz="10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2011 г.</a:t>
                      </a:r>
                      <a:endParaRPr lang="ru-RU" sz="13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2012 г.</a:t>
                      </a:r>
                      <a:endParaRPr lang="ru-RU" sz="10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ВНИИЭСХ</a:t>
                      </a:r>
                      <a:endParaRPr lang="ru-RU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469</a:t>
                      </a:r>
                      <a:endParaRPr lang="ru-RU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531</a:t>
                      </a:r>
                      <a:endParaRPr lang="ru-RU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24,3</a:t>
                      </a:r>
                      <a:endParaRPr lang="ru-RU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4,4</a:t>
                      </a:r>
                      <a:endParaRPr lang="ru-RU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5,0</a:t>
                      </a:r>
                      <a:endParaRPr lang="ru-RU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ВНИОПТУСХ</a:t>
                      </a:r>
                      <a:endParaRPr lang="ru-RU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274</a:t>
                      </a:r>
                      <a:endParaRPr lang="ru-RU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322</a:t>
                      </a:r>
                      <a:endParaRPr lang="ru-RU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12,6</a:t>
                      </a:r>
                      <a:endParaRPr lang="ru-RU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4,3</a:t>
                      </a:r>
                      <a:endParaRPr lang="ru-RU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5,2</a:t>
                      </a:r>
                      <a:endParaRPr lang="ru-RU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ВИАПИ им. </a:t>
                      </a:r>
                      <a:endParaRPr lang="ru-RU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А.А. Никонова</a:t>
                      </a:r>
                      <a:endParaRPr lang="ru-RU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390</a:t>
                      </a:r>
                      <a:endParaRPr lang="ru-RU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291</a:t>
                      </a:r>
                      <a:endParaRPr lang="ru-RU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6,0</a:t>
                      </a:r>
                      <a:endParaRPr lang="ru-RU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1,4</a:t>
                      </a:r>
                      <a:endParaRPr lang="ru-RU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7,8</a:t>
                      </a:r>
                      <a:endParaRPr lang="ru-RU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8,8</a:t>
                      </a:r>
                      <a:endParaRPr lang="ru-RU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ВНИИЭИН</a:t>
                      </a:r>
                      <a:endParaRPr lang="ru-RU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118</a:t>
                      </a:r>
                      <a:endParaRPr lang="ru-RU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75</a:t>
                      </a:r>
                      <a:endParaRPr lang="ru-RU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3,9</a:t>
                      </a:r>
                      <a:endParaRPr lang="ru-RU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5,7</a:t>
                      </a:r>
                      <a:endParaRPr lang="ru-RU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4,9</a:t>
                      </a:r>
                      <a:endParaRPr lang="ru-RU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3,1</a:t>
                      </a:r>
                      <a:endParaRPr lang="ru-RU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НИИЭО АПК ЦЧР России</a:t>
                      </a:r>
                      <a:endParaRPr lang="ru-RU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110</a:t>
                      </a:r>
                      <a:endParaRPr lang="ru-RU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199</a:t>
                      </a:r>
                      <a:endParaRPr lang="ru-RU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1,8</a:t>
                      </a:r>
                      <a:endParaRPr lang="ru-RU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3,0</a:t>
                      </a:r>
                      <a:endParaRPr lang="ru-RU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3,8</a:t>
                      </a:r>
                      <a:endParaRPr lang="ru-RU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ПНИИЭО АПК </a:t>
                      </a:r>
                      <a:endParaRPr lang="ru-RU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86</a:t>
                      </a:r>
                      <a:endParaRPr lang="ru-RU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117</a:t>
                      </a:r>
                      <a:endParaRPr lang="ru-RU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27,3</a:t>
                      </a:r>
                      <a:endParaRPr lang="ru-RU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2,1</a:t>
                      </a:r>
                      <a:endParaRPr lang="ru-RU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3,3</a:t>
                      </a:r>
                      <a:endParaRPr lang="ru-RU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СЗНИЭСХ</a:t>
                      </a:r>
                      <a:endParaRPr lang="ru-RU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43</a:t>
                      </a:r>
                      <a:endParaRPr lang="ru-RU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57</a:t>
                      </a:r>
                      <a:endParaRPr lang="ru-RU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5,5</a:t>
                      </a:r>
                      <a:endParaRPr lang="ru-RU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1,3</a:t>
                      </a:r>
                      <a:endParaRPr lang="ru-RU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1,8</a:t>
                      </a:r>
                      <a:endParaRPr lang="ru-RU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ДВНИИЭОП АПК</a:t>
                      </a:r>
                      <a:endParaRPr lang="ru-RU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lang="ru-RU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1,6</a:t>
                      </a:r>
                      <a:endParaRPr lang="ru-RU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1,0</a:t>
                      </a:r>
                      <a:endParaRPr lang="ru-RU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ЦНСХБ</a:t>
                      </a:r>
                      <a:endParaRPr lang="ru-RU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  <a:endParaRPr lang="ru-RU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lang="ru-RU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1,0</a:t>
                      </a:r>
                      <a:endParaRPr lang="ru-RU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2,3</a:t>
                      </a:r>
                      <a:endParaRPr lang="ru-RU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0,6</a:t>
                      </a:r>
                      <a:endParaRPr lang="ru-RU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10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1583</a:t>
                      </a:r>
                      <a:endParaRPr lang="ru-RU" sz="10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1625</a:t>
                      </a:r>
                      <a:endParaRPr lang="ru-RU" sz="10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9,9</a:t>
                      </a:r>
                      <a:endParaRPr lang="ru-RU" sz="10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79,6</a:t>
                      </a:r>
                      <a:endParaRPr lang="ru-RU" sz="10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4,0</a:t>
                      </a:r>
                      <a:endParaRPr lang="ru-RU" sz="10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4,2</a:t>
                      </a:r>
                      <a:endParaRPr lang="ru-RU" sz="10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71600" y="3501008"/>
            <a:ext cx="8064896" cy="619007"/>
          </a:xfrm>
          <a:prstGeom prst="rect">
            <a:avLst/>
          </a:prstGeom>
          <a:noFill/>
        </p:spPr>
        <p:txBody>
          <a:bodyPr wrap="square" lIns="18000" tIns="36000" rIns="18000" bIns="36000" rtlCol="0">
            <a:spAutoFit/>
          </a:bodyPr>
          <a:lstStyle/>
          <a:p>
            <a:pPr algn="ctr"/>
            <a:r>
              <a:rPr lang="ru-RU" sz="175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Объем публикаций НИУ Отделения экономики и земельных отношений, п. л.</a:t>
            </a:r>
            <a:endParaRPr lang="ru-RU" sz="1750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274638"/>
            <a:ext cx="7708392" cy="1498178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Участие НИУ Отделения экономики и земельных отношений в конференциях, выставках, выполнении хоздоговоров, внедрении научных разработок</a:t>
            </a:r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41</a:t>
            </a:fld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043608" y="1944276"/>
          <a:ext cx="7743235" cy="422148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5549437"/>
                <a:gridCol w="1096899"/>
                <a:gridCol w="1096899"/>
              </a:tblGrid>
              <a:tr h="236015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Мероприятия</a:t>
                      </a:r>
                      <a:endParaRPr lang="ru-RU" sz="24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54" marR="681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2011 г.</a:t>
                      </a:r>
                      <a:endParaRPr lang="ru-RU" sz="24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54" marR="681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2012 г.</a:t>
                      </a:r>
                      <a:endParaRPr lang="ru-RU" sz="24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54" marR="681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256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Конференции: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54" marR="6815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55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54" marR="681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54" marR="681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том числе 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indent="1143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международные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54" marR="6815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42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54" marR="6815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54" marR="6815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840">
                <a:tc>
                  <a:txBody>
                    <a:bodyPr/>
                    <a:lstStyle/>
                    <a:p>
                      <a:pPr indent="1143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всероссийские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54" marR="6815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54" marR="681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54" marR="681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840">
                <a:tc>
                  <a:txBody>
                    <a:bodyPr/>
                    <a:lstStyle/>
                    <a:p>
                      <a:pPr indent="1143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региональные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54" marR="6815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54" marR="681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54" marR="6815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Выставки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54" marR="6815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54" marR="6815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54" marR="6815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3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Выполнено хоздоговоров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54" marR="6815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54" marR="6815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54" marR="6815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Внедрено разработок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54" marR="6815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39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54" marR="6815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54" marR="6815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Получено 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54" marR="6815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54" marR="6815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54" marR="6815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840">
                <a:tc>
                  <a:txBody>
                    <a:bodyPr/>
                    <a:lstStyle/>
                    <a:p>
                      <a:pPr indent="1803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свидетельств о государственной регистрации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54" marR="6815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54" marR="6815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54" marR="6815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840">
                <a:tc>
                  <a:txBody>
                    <a:bodyPr/>
                    <a:lstStyle/>
                    <a:p>
                      <a:pPr indent="1803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медалей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54" marR="6815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54" marR="6815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154" marR="6815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-24"/>
            <a:ext cx="7498080" cy="114300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Численность аспирантов НИУ Отделения экономики и земельных отношений, чел.</a:t>
            </a:r>
            <a:endParaRPr lang="ru-RU" sz="28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42</a:t>
            </a:fld>
            <a:endParaRPr lang="ru-RU" dirty="0"/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928662" y="1528762"/>
          <a:ext cx="8001057" cy="48291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60648"/>
            <a:ext cx="8143900" cy="71438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Научным организациям Отделения </a:t>
            </a:r>
            <a:br>
              <a:rPr lang="ru-RU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следует сосредоточить внимание на:</a:t>
            </a:r>
            <a:endParaRPr lang="ru-RU" sz="2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1124744"/>
            <a:ext cx="7957548" cy="5160640"/>
          </a:xfrm>
        </p:spPr>
        <p:txBody>
          <a:bodyPr>
            <a:noAutofit/>
          </a:bodyPr>
          <a:lstStyle/>
          <a:p>
            <a:pPr marL="0" indent="447675" algn="just">
              <a:buClrTx/>
              <a:buSzPct val="100000"/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с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овершенствовании методологии научных исследований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и их координации на основе 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повышения роли институтов-координаторов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при разработке ими комплексных Программ-методик исследований в рамках годовых плановых заданий и Программы фундаментальных научных исследований государственных академий наук на 2013-2020 годы; </a:t>
            </a:r>
          </a:p>
          <a:p>
            <a:pPr marL="0" indent="447675" algn="just">
              <a:buClrTx/>
              <a:buSzPct val="100000"/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развитии теории многофункциональности и мультипликативности сельского хозяйства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формировании необходимого уровня его доходности и воспроизводственных процессов в агропромышленном производстве, устранении межотраслевых диспропорций, сокращении региональных различий в социально-экономическом развитии; </a:t>
            </a:r>
          </a:p>
          <a:p>
            <a:pPr marL="0" indent="447675" algn="just">
              <a:buClrTx/>
              <a:buSzPct val="100000"/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использовании новых информационных технологий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методов математического моделирования и прогнозирования социально-экономических процессов в аграрной сфере с учетом членства страны в ВТО.</a:t>
            </a: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latin typeface="Times New Roman" pitchFamily="18" charset="0"/>
                <a:cs typeface="Times New Roman" pitchFamily="18" charset="0"/>
              </a:rPr>
              <a:pPr/>
              <a:t>43</a:t>
            </a:fld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214414" y="2285992"/>
            <a:ext cx="7678066" cy="128702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Благодарю за внимание!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142852"/>
            <a:ext cx="7498080" cy="1143000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</a:rPr>
              <a:t>Основные экономические показатели финансово-хозяйственной деятельности сельскохозяйственных организаций Российской Федерации</a:t>
            </a:r>
            <a:endParaRPr lang="ru-RU" sz="2400" b="1" dirty="0">
              <a:solidFill>
                <a:srgbClr val="000099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77718" y="1412777"/>
          <a:ext cx="8386770" cy="496855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793987"/>
                <a:gridCol w="578463"/>
                <a:gridCol w="587360"/>
                <a:gridCol w="642555"/>
                <a:gridCol w="713950"/>
                <a:gridCol w="785345"/>
                <a:gridCol w="642555"/>
                <a:gridCol w="642555"/>
              </a:tblGrid>
              <a:tr h="269913">
                <a:tc rowSpan="2"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Показатели</a:t>
                      </a:r>
                      <a:endParaRPr lang="ru-RU" sz="18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064" marR="670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Годы</a:t>
                      </a:r>
                      <a:endParaRPr lang="ru-RU" sz="18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064" marR="6706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071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2005</a:t>
                      </a:r>
                      <a:endParaRPr lang="ru-RU" sz="11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064" marR="670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2006</a:t>
                      </a:r>
                      <a:endParaRPr lang="ru-RU" sz="11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064" marR="670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2007</a:t>
                      </a:r>
                      <a:endParaRPr lang="ru-RU" sz="11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064" marR="670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2008</a:t>
                      </a:r>
                      <a:endParaRPr lang="ru-RU" sz="11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064" marR="670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2009</a:t>
                      </a:r>
                      <a:endParaRPr lang="ru-RU" sz="11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064" marR="670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2010</a:t>
                      </a:r>
                      <a:endParaRPr lang="ru-RU" sz="11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064" marR="670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2011</a:t>
                      </a:r>
                      <a:endParaRPr lang="ru-RU" sz="11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064" marR="670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571521">
                <a:tc>
                  <a:txBody>
                    <a:bodyPr/>
                    <a:lstStyle/>
                    <a:p>
                      <a:pPr indent="0" algn="l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Удельный вес убыточных сельскохозяйственных организаций, %</a:t>
                      </a:r>
                      <a:endParaRPr lang="ru-RU" sz="18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064" marR="670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42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000" marR="3600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000" marR="3600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000" marR="3600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000" marR="3600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000" marR="3600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000" marR="3600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000" marR="3600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9825">
                <a:tc>
                  <a:txBody>
                    <a:bodyPr/>
                    <a:lstStyle/>
                    <a:p>
                      <a:pPr indent="0" algn="l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Рентабельность (убыточность), %:  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indent="0" algn="l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   без субсидий</a:t>
                      </a:r>
                      <a:endParaRPr lang="ru-RU" sz="18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064" marR="670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endParaRPr lang="ru-RU" sz="1600" b="1" kern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2,1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endParaRPr lang="ru-RU" sz="1600" b="1" kern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2,6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endParaRPr lang="ru-RU" sz="1600" b="1" kern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8,1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endParaRPr lang="ru-RU" sz="1600" b="1" kern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2,3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endParaRPr lang="ru-RU" sz="1600" b="1" kern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-3,3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endParaRPr lang="ru-RU" sz="1600" b="1" kern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-5,4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endParaRPr lang="ru-RU" sz="1600" b="1" kern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-0,4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913">
                <a:tc>
                  <a:txBody>
                    <a:bodyPr/>
                    <a:lstStyle/>
                    <a:p>
                      <a:pPr indent="0" algn="l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   с субсидиями</a:t>
                      </a:r>
                      <a:endParaRPr lang="ru-RU" sz="18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064" marR="670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7,8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9,9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17,2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15,3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9,7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8,3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11,8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9825">
                <a:tc>
                  <a:txBody>
                    <a:bodyPr/>
                    <a:lstStyle/>
                    <a:p>
                      <a:pPr indent="0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Размер прибыли (убытка), млрд руб.:    </a:t>
                      </a:r>
                      <a:endParaRPr lang="ru-RU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indent="0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   без субсидий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064" marR="670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25,5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000" marR="3600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36,8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000" marR="3600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56,0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000" marR="3600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17,7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000" marR="3600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-28,4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000" marR="3600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-53,0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000" marR="3600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-4,0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000" marR="3600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913">
                <a:tc>
                  <a:txBody>
                    <a:bodyPr/>
                    <a:lstStyle/>
                    <a:p>
                      <a:pPr indent="0" algn="l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   с субсидиями</a:t>
                      </a:r>
                      <a:endParaRPr lang="ru-RU" sz="18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064" marR="670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34,8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50,1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105,8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117,4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83,6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82,2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134,0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9825">
                <a:tc>
                  <a:txBody>
                    <a:bodyPr/>
                    <a:lstStyle/>
                    <a:p>
                      <a:pPr indent="0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Выплачено субсидий:</a:t>
                      </a:r>
                      <a:endParaRPr lang="ru-RU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indent="0" algn="l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всего, млрд руб.</a:t>
                      </a:r>
                      <a:endParaRPr lang="ru-RU" sz="18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064" marR="670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25,5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000" marR="3600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36,8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000" marR="3600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56,0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000" marR="3600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99,7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000" marR="3600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112,0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000" marR="3600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135,3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000" marR="3600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138,0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000" marR="3600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9825">
                <a:tc>
                  <a:txBody>
                    <a:bodyPr/>
                    <a:lstStyle/>
                    <a:p>
                      <a:pPr indent="0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на 1 руб. реализованной продукции, коп.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064" marR="670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5,2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6,5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7,6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11,2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11,5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12,4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11,0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9825">
                <a:tc>
                  <a:txBody>
                    <a:bodyPr/>
                    <a:lstStyle/>
                    <a:p>
                      <a:pPr indent="0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Кредиторская задолженность:</a:t>
                      </a:r>
                      <a:endParaRPr lang="ru-RU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indent="0" algn="l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   всего, млрд руб.</a:t>
                      </a:r>
                      <a:endParaRPr lang="ru-RU" sz="18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064" marR="670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438,2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000" marR="3600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599,3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000" marR="3600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827,4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000" marR="3600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1148,6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000" marR="3600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1314,4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000" marR="3600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1483,5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000" marR="3600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1717,5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000" marR="3600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7451">
                <a:tc>
                  <a:txBody>
                    <a:bodyPr/>
                    <a:lstStyle/>
                    <a:p>
                      <a:pPr indent="0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   в % к выручке от реализации</a:t>
                      </a:r>
                      <a:endParaRPr lang="ru-RU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indent="0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продукции (работ, услуг)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064" marR="670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endParaRPr lang="ru-RU" sz="1600" b="1" kern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89,1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endParaRPr lang="ru-RU" sz="1600" b="1" kern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105,8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endParaRPr lang="ru-RU" sz="1600" b="1" kern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112,7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endParaRPr lang="ru-RU" sz="1600" b="1" kern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129,4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endParaRPr lang="ru-RU" sz="1600" b="1" kern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135,5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136,1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000" marR="3600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 fontAlgn="base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136,5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000" marR="3600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latin typeface="Times New Roman" pitchFamily="18" charset="0"/>
                <a:cs typeface="Times New Roman" pitchFamily="18" charset="0"/>
              </a:rPr>
              <a:pPr/>
              <a:t>5</a:t>
            </a:fld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188640"/>
            <a:ext cx="7929618" cy="114300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</a:rPr>
              <a:t>Удельный вес сельского хозяйства в экономике Российской Федерации, %</a:t>
            </a:r>
            <a:endParaRPr lang="ru-RU" sz="3200" b="1" dirty="0">
              <a:solidFill>
                <a:srgbClr val="000099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2841" y="1428733"/>
          <a:ext cx="8715438" cy="491550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708226"/>
                <a:gridCol w="715316"/>
                <a:gridCol w="715316"/>
                <a:gridCol w="715316"/>
                <a:gridCol w="715316"/>
                <a:gridCol w="715316"/>
                <a:gridCol w="715316"/>
                <a:gridCol w="715316"/>
              </a:tblGrid>
              <a:tr h="34490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Показатели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Годы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49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2005</a:t>
                      </a:r>
                      <a:endParaRPr lang="ru-RU" sz="12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2006</a:t>
                      </a:r>
                      <a:endParaRPr lang="ru-RU" sz="12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2007</a:t>
                      </a:r>
                      <a:endParaRPr lang="ru-RU" sz="12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2008</a:t>
                      </a:r>
                      <a:endParaRPr lang="ru-RU" sz="12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2009</a:t>
                      </a:r>
                      <a:endParaRPr lang="ru-RU" sz="12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2010</a:t>
                      </a:r>
                      <a:endParaRPr lang="ru-RU" sz="12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2011</a:t>
                      </a:r>
                      <a:endParaRPr lang="ru-RU" sz="12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2999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Удельный вес сельского хозяйства в: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9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   валовой добавленной стоимости 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5,2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4,8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4,7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4,2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4,5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3,8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4,1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19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spc="-30" dirty="0">
                          <a:latin typeface="Times New Roman" pitchFamily="18" charset="0"/>
                          <a:cs typeface="Times New Roman" pitchFamily="18" charset="0"/>
                        </a:rPr>
                        <a:t>   сальдированном финансовом</a:t>
                      </a: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 результате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0,9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0,8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1,6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2,2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1,3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1,2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1,4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0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   инвестициях в основной капитал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3,9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3,7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4,1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3,6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3,3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3,0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3,0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98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   структуре расходов 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консолидированного </a:t>
                      </a: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бюджета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1,1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1,3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1,3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1,7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1,8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1,5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1,3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98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Справочно:</a:t>
                      </a:r>
                      <a:endParaRPr lang="ru-RU" sz="12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i="1" dirty="0">
                          <a:latin typeface="Times New Roman" pitchFamily="18" charset="0"/>
                          <a:cs typeface="Times New Roman" pitchFamily="18" charset="0"/>
                        </a:rPr>
                        <a:t>   Индексы:</a:t>
                      </a:r>
                      <a:endParaRPr lang="ru-RU" sz="1200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98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i="1" dirty="0">
                          <a:latin typeface="Times New Roman" pitchFamily="18" charset="0"/>
                          <a:cs typeface="Times New Roman" pitchFamily="18" charset="0"/>
                        </a:rPr>
                        <a:t>   физического объема </a:t>
                      </a:r>
                      <a:r>
                        <a:rPr lang="ru-RU" sz="18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ВВП</a:t>
                      </a:r>
                      <a:br>
                        <a:rPr lang="ru-RU" sz="1800" i="1" dirty="0" smtClean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800" i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i="1" dirty="0">
                          <a:latin typeface="Times New Roman" pitchFamily="18" charset="0"/>
                          <a:cs typeface="Times New Roman" pitchFamily="18" charset="0"/>
                        </a:rPr>
                        <a:t>(к предыдущему году), % </a:t>
                      </a:r>
                      <a:endParaRPr lang="ru-RU" sz="1200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i="1" dirty="0">
                          <a:latin typeface="Times New Roman" pitchFamily="18" charset="0"/>
                          <a:cs typeface="Times New Roman" pitchFamily="18" charset="0"/>
                        </a:rPr>
                        <a:t>106,4</a:t>
                      </a:r>
                      <a:endParaRPr lang="ru-RU" sz="1200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i="1" dirty="0">
                          <a:latin typeface="Times New Roman" pitchFamily="18" charset="0"/>
                          <a:cs typeface="Times New Roman" pitchFamily="18" charset="0"/>
                        </a:rPr>
                        <a:t>108,2</a:t>
                      </a:r>
                      <a:endParaRPr lang="ru-RU" sz="1200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i="1" dirty="0">
                          <a:latin typeface="Times New Roman" pitchFamily="18" charset="0"/>
                          <a:cs typeface="Times New Roman" pitchFamily="18" charset="0"/>
                        </a:rPr>
                        <a:t>108,5</a:t>
                      </a:r>
                      <a:endParaRPr lang="ru-RU" sz="1200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i="1" dirty="0">
                          <a:latin typeface="Times New Roman" pitchFamily="18" charset="0"/>
                          <a:cs typeface="Times New Roman" pitchFamily="18" charset="0"/>
                        </a:rPr>
                        <a:t>105,2</a:t>
                      </a:r>
                      <a:endParaRPr lang="ru-RU" sz="1200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i="1" dirty="0">
                          <a:latin typeface="Times New Roman" pitchFamily="18" charset="0"/>
                          <a:cs typeface="Times New Roman" pitchFamily="18" charset="0"/>
                        </a:rPr>
                        <a:t>92,1</a:t>
                      </a:r>
                      <a:endParaRPr lang="ru-RU" sz="1200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i="1" dirty="0">
                          <a:latin typeface="Times New Roman" pitchFamily="18" charset="0"/>
                          <a:cs typeface="Times New Roman" pitchFamily="18" charset="0"/>
                        </a:rPr>
                        <a:t>104,3</a:t>
                      </a:r>
                      <a:endParaRPr lang="ru-RU" sz="1200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i="1" dirty="0">
                          <a:latin typeface="Times New Roman" pitchFamily="18" charset="0"/>
                          <a:cs typeface="Times New Roman" pitchFamily="18" charset="0"/>
                        </a:rPr>
                        <a:t>104,3</a:t>
                      </a:r>
                      <a:endParaRPr lang="ru-RU" sz="1200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97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i="1" dirty="0">
                          <a:latin typeface="Times New Roman" pitchFamily="18" charset="0"/>
                          <a:cs typeface="Times New Roman" pitchFamily="18" charset="0"/>
                        </a:rPr>
                        <a:t>   производство продукции сельского хозяйства (в сопоставимых ценах к предыдущему году), %</a:t>
                      </a:r>
                      <a:endParaRPr lang="ru-RU" sz="1200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i="1" dirty="0">
                          <a:latin typeface="Times New Roman" pitchFamily="18" charset="0"/>
                          <a:cs typeface="Times New Roman" pitchFamily="18" charset="0"/>
                        </a:rPr>
                        <a:t>101,6</a:t>
                      </a:r>
                      <a:endParaRPr lang="ru-RU" sz="1200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i="1" dirty="0">
                          <a:latin typeface="Times New Roman" pitchFamily="18" charset="0"/>
                          <a:cs typeface="Times New Roman" pitchFamily="18" charset="0"/>
                        </a:rPr>
                        <a:t>103,0</a:t>
                      </a:r>
                      <a:endParaRPr lang="ru-RU" sz="1200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i="1" dirty="0">
                          <a:latin typeface="Times New Roman" pitchFamily="18" charset="0"/>
                          <a:cs typeface="Times New Roman" pitchFamily="18" charset="0"/>
                        </a:rPr>
                        <a:t>103,3</a:t>
                      </a:r>
                      <a:endParaRPr lang="ru-RU" sz="1200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i="1" dirty="0">
                          <a:latin typeface="Times New Roman" pitchFamily="18" charset="0"/>
                          <a:cs typeface="Times New Roman" pitchFamily="18" charset="0"/>
                        </a:rPr>
                        <a:t>110,8</a:t>
                      </a:r>
                      <a:endParaRPr lang="ru-RU" sz="1200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i="1" dirty="0">
                          <a:latin typeface="Times New Roman" pitchFamily="18" charset="0"/>
                          <a:cs typeface="Times New Roman" pitchFamily="18" charset="0"/>
                        </a:rPr>
                        <a:t>101,4</a:t>
                      </a:r>
                      <a:endParaRPr lang="ru-RU" sz="1200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i="1" dirty="0">
                          <a:latin typeface="Times New Roman" pitchFamily="18" charset="0"/>
                          <a:cs typeface="Times New Roman" pitchFamily="18" charset="0"/>
                        </a:rPr>
                        <a:t>88,7</a:t>
                      </a:r>
                      <a:endParaRPr lang="ru-RU" sz="1200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i="1" dirty="0">
                          <a:latin typeface="Times New Roman" pitchFamily="18" charset="0"/>
                          <a:cs typeface="Times New Roman" pitchFamily="18" charset="0"/>
                        </a:rPr>
                        <a:t>122,1</a:t>
                      </a:r>
                      <a:endParaRPr lang="ru-RU" sz="1200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latin typeface="Times New Roman" pitchFamily="18" charset="0"/>
                <a:cs typeface="Times New Roman" pitchFamily="18" charset="0"/>
              </a:rPr>
              <a:pPr/>
              <a:t>6</a:t>
            </a:fld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16632"/>
            <a:ext cx="7890080" cy="1008112"/>
          </a:xfrm>
        </p:spPr>
        <p:txBody>
          <a:bodyPr lIns="36000" tIns="36000" rIns="36000" bIns="36000">
            <a:normAutofit/>
          </a:bodyPr>
          <a:lstStyle/>
          <a:p>
            <a:pPr algn="ctr"/>
            <a:r>
              <a:rPr lang="ru-RU" sz="23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Доля отечественной продукции в товарных ресурсах агропродовольственного рынка Российской Федерации, %</a:t>
            </a:r>
            <a:endParaRPr lang="ru-RU" sz="23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7</a:t>
            </a:fld>
            <a:endParaRPr lang="ru-RU" dirty="0"/>
          </a:p>
        </p:txBody>
      </p:sp>
      <p:graphicFrame>
        <p:nvGraphicFramePr>
          <p:cNvPr id="6" name="Object 1"/>
          <p:cNvGraphicFramePr>
            <a:graphicFrameLocks noChangeAspect="1"/>
          </p:cNvGraphicFramePr>
          <p:nvPr/>
        </p:nvGraphicFramePr>
        <p:xfrm>
          <a:off x="1115616" y="1196752"/>
          <a:ext cx="7920879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755" name="Диаграмма 2"/>
          <p:cNvPicPr>
            <a:picLocks noChangeArrowheads="1"/>
          </p:cNvPicPr>
          <p:nvPr/>
        </p:nvPicPr>
        <p:blipFill>
          <a:blip r:embed="rId2" cstate="print"/>
          <a:srcRect l="-3185" t="-3249" r="-2817" b="-5884"/>
          <a:stretch>
            <a:fillRect/>
          </a:stretch>
        </p:blipFill>
        <p:spPr bwMode="auto">
          <a:xfrm>
            <a:off x="3714744" y="783535"/>
            <a:ext cx="5429256" cy="314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0"/>
            <a:ext cx="8215338" cy="785794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Показатели экспорта и импорта продовольственных товаров и сельскохозяйственного сырья в России</a:t>
            </a:r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3643306" y="3699363"/>
            <a:ext cx="53578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Экспорт и импорт продовольственных товаров и сельскохозяйственного сырья для их производства  в РФ, млрд долл. США</a:t>
            </a:r>
            <a:endParaRPr lang="ru-RU" sz="12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Диаграмма 2"/>
          <p:cNvPicPr>
            <a:picLocks noChangeArrowheads="1"/>
          </p:cNvPicPr>
          <p:nvPr/>
        </p:nvPicPr>
        <p:blipFill>
          <a:blip r:embed="rId3" cstate="print"/>
          <a:srcRect l="-1981" t="-3627" r="-2765" b="-16512"/>
          <a:stretch>
            <a:fillRect/>
          </a:stretch>
        </p:blipFill>
        <p:spPr bwMode="auto">
          <a:xfrm>
            <a:off x="1000100" y="4152133"/>
            <a:ext cx="5168900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1000100" y="6509587"/>
            <a:ext cx="485778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Экспорт зерна из Российской Федерации, млн т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00100" y="1326237"/>
            <a:ext cx="2808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66700"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РФ занимает по размеру зернового клина и объему производства зерна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четвертое место в мире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стабильно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входит в пятерку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крупнейших мировых экспортеров зерна.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48594" y="4357694"/>
            <a:ext cx="3024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66700"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Однако складывается ситуация, когда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производители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РФ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вынуждены увеличивать импорт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продовольствия, даже тех его видов, которые могут быть произведены в достаточном количестве, не только для внутреннего потребления, но и для поставки их на мировой агропродовольственный рынок.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latin typeface="Times New Roman" pitchFamily="18" charset="0"/>
                <a:cs typeface="Times New Roman" pitchFamily="18" charset="0"/>
              </a:rPr>
              <a:pPr/>
              <a:t>8</a:t>
            </a:fld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638"/>
            <a:ext cx="8143900" cy="114300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Кадровый состав НИУ Отделения экономики и земельных отношений, чел.</a:t>
            </a:r>
            <a:endParaRPr lang="ru-RU" sz="32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latin typeface="Times New Roman" pitchFamily="18" charset="0"/>
                <a:cs typeface="Times New Roman" pitchFamily="18" charset="0"/>
              </a:rPr>
              <a:pPr/>
              <a:t>9</a:t>
            </a:fld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214413" y="1672954"/>
          <a:ext cx="7678067" cy="4381015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432148"/>
                <a:gridCol w="1081973"/>
                <a:gridCol w="1081973"/>
                <a:gridCol w="1081973"/>
              </a:tblGrid>
              <a:tr h="9273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Численность работников</a:t>
                      </a:r>
                      <a:endParaRPr lang="ru-RU" sz="1400" baseline="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2010 г.</a:t>
                      </a:r>
                      <a:endParaRPr lang="ru-RU" sz="1400" baseline="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2011 г.</a:t>
                      </a:r>
                      <a:endParaRPr lang="ru-RU" sz="2400" baseline="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2012 г.</a:t>
                      </a:r>
                      <a:endParaRPr lang="ru-RU" sz="1400" baseline="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5383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787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640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608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80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из них имеют высшее профессиональное образование</a:t>
                      </a:r>
                      <a:endParaRPr lang="ru-RU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555</a:t>
                      </a:r>
                      <a:endParaRPr lang="ru-RU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526</a:t>
                      </a:r>
                      <a:endParaRPr lang="ru-RU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502</a:t>
                      </a:r>
                      <a:endParaRPr lang="ru-RU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10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том числе:</a:t>
                      </a:r>
                      <a:endParaRPr lang="ru-RU" sz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исследователи</a:t>
                      </a:r>
                      <a:endParaRPr lang="ru-RU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368</a:t>
                      </a:r>
                      <a:endParaRPr lang="ru-RU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400</a:t>
                      </a:r>
                      <a:endParaRPr lang="ru-RU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385</a:t>
                      </a:r>
                      <a:endParaRPr lang="ru-RU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1476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доктора</a:t>
                      </a:r>
                      <a:r>
                        <a:rPr lang="ru-RU" sz="2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наук</a:t>
                      </a:r>
                      <a:endParaRPr lang="ru-RU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88</a:t>
                      </a:r>
                      <a:endParaRPr lang="ru-RU" sz="2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75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75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24769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кандидаты</a:t>
                      </a:r>
                      <a:r>
                        <a:rPr lang="ru-RU" sz="20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наук</a:t>
                      </a:r>
                      <a:endParaRPr lang="ru-RU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167</a:t>
                      </a:r>
                      <a:endParaRPr lang="ru-RU" sz="2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140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142</a:t>
                      </a:r>
                      <a:endParaRPr lang="ru-RU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Исполнительная">
    <a:dk1>
      <a:sysClr val="windowText" lastClr="000000"/>
    </a:dk1>
    <a:lt1>
      <a:sysClr val="window" lastClr="FFFFFF"/>
    </a:lt1>
    <a:dk2>
      <a:srgbClr val="2F5897"/>
    </a:dk2>
    <a:lt2>
      <a:srgbClr val="E4E9EF"/>
    </a:lt2>
    <a:accent1>
      <a:srgbClr val="6076B4"/>
    </a:accent1>
    <a:accent2>
      <a:srgbClr val="9C5252"/>
    </a:accent2>
    <a:accent3>
      <a:srgbClr val="E68422"/>
    </a:accent3>
    <a:accent4>
      <a:srgbClr val="846648"/>
    </a:accent4>
    <a:accent5>
      <a:srgbClr val="63891F"/>
    </a:accent5>
    <a:accent6>
      <a:srgbClr val="758085"/>
    </a:accent6>
    <a:hlink>
      <a:srgbClr val="3399FF"/>
    </a:hlink>
    <a:folHlink>
      <a:srgbClr val="B2B2B2"/>
    </a:folHlink>
  </a:clrScheme>
  <a:fontScheme name="Городская">
    <a:majorFont>
      <a:latin typeface="Trebuchet MS"/>
      <a:ea typeface=""/>
      <a:cs typeface=""/>
      <a:font script="Jpan" typeface="HGｺﾞｼｯｸM"/>
      <a:font script="Hang" typeface="맑은 고딕"/>
      <a:font script="Hans" typeface="方正姚体"/>
      <a:font script="Hant" typeface="微軟正黑體"/>
      <a:font script="Arab" typeface="Tahoma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Georgia"/>
      <a:ea typeface=""/>
      <a:cs typeface=""/>
      <a:font script="Jpan" typeface="HG明朝B"/>
      <a:font script="Hang" typeface="맑은 고딕"/>
      <a:font script="Hans" typeface="宋体"/>
      <a:font script="Hant" typeface="新細明體"/>
      <a:font script="Arab" typeface="Arial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inorFont>
  </a:fontScheme>
  <a:fmtScheme name="Городская">
    <a:fillStyleLst>
      <a:solidFill>
        <a:schemeClr val="phClr"/>
      </a:solidFill>
      <a:gradFill rotWithShape="1">
        <a:gsLst>
          <a:gs pos="0">
            <a:schemeClr val="phClr">
              <a:tint val="1000"/>
              <a:satMod val="255000"/>
            </a:schemeClr>
          </a:gs>
          <a:gs pos="55000">
            <a:schemeClr val="phClr">
              <a:tint val="12000"/>
              <a:satMod val="255000"/>
            </a:schemeClr>
          </a:gs>
          <a:gs pos="100000">
            <a:schemeClr val="phClr">
              <a:tint val="45000"/>
              <a:satMod val="250000"/>
            </a:schemeClr>
          </a:gs>
        </a:gsLst>
        <a:path path="circle">
          <a:fillToRect l="-40000" t="-90000" r="140000" b="190000"/>
        </a:path>
      </a:gradFill>
      <a:gradFill rotWithShape="1">
        <a:gsLst>
          <a:gs pos="0">
            <a:schemeClr val="phClr">
              <a:tint val="43000"/>
              <a:satMod val="165000"/>
            </a:schemeClr>
          </a:gs>
          <a:gs pos="55000">
            <a:schemeClr val="phClr">
              <a:tint val="83000"/>
              <a:satMod val="155000"/>
            </a:schemeClr>
          </a:gs>
          <a:gs pos="100000">
            <a:schemeClr val="phClr">
              <a:shade val="85000"/>
            </a:schemeClr>
          </a:gs>
        </a:gsLst>
        <a:path path="circle">
          <a:fillToRect l="-40000" t="-90000" r="140000" b="19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  <a:ln w="3175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1500" dist="254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flat" dir="t">
            <a:rot lat="0" lon="0" rev="20040000"/>
          </a:lightRig>
        </a:scene3d>
        <a:sp3d contourW="12700" prstMaterial="dkEdge">
          <a:bevelT w="25400" h="38100" prst="convex"/>
          <a:contourClr>
            <a:schemeClr val="phClr">
              <a:satMod val="115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100000">
            <a:schemeClr val="phClr">
              <a:tint val="80000"/>
              <a:satMod val="250000"/>
            </a:schemeClr>
          </a:gs>
          <a:gs pos="60000">
            <a:schemeClr val="phClr">
              <a:shade val="38000"/>
              <a:satMod val="175000"/>
            </a:schemeClr>
          </a:gs>
          <a:gs pos="0">
            <a:schemeClr val="phClr">
              <a:shade val="30000"/>
              <a:satMod val="175000"/>
            </a:schemeClr>
          </a:gs>
        </a:gsLst>
        <a:lin ang="5400000" scaled="0"/>
      </a:gradFill>
      <a:blipFill>
        <a:blip xmlns:r="http://schemas.openxmlformats.org/officeDocument/2006/relationships" r:embed="rId1">
          <a:duotone>
            <a:schemeClr val="phClr">
              <a:shade val="48000"/>
            </a:schemeClr>
            <a:schemeClr val="phClr">
              <a:tint val="96000"/>
              <a:satMod val="150000"/>
            </a:schemeClr>
          </a:duotone>
        </a:blip>
        <a:tile tx="0" ty="0" sx="80000" sy="80000" flip="none" algn="tl"/>
      </a:blip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729</TotalTime>
  <Words>3070</Words>
  <Application>Microsoft Office PowerPoint</Application>
  <PresentationFormat>Экран (4:3)</PresentationFormat>
  <Paragraphs>1073</Paragraphs>
  <Slides>44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44</vt:i4>
      </vt:variant>
    </vt:vector>
  </HeadingPairs>
  <TitlesOfParts>
    <vt:vector size="45" baseType="lpstr">
      <vt:lpstr>Солнцестояние</vt:lpstr>
      <vt:lpstr>Слайд 1</vt:lpstr>
      <vt:lpstr>Развитие аграрной сферы экономики Российской Федерации</vt:lpstr>
      <vt:lpstr>Системные проблемы в развитии  аграрной сферы экономики</vt:lpstr>
      <vt:lpstr>Слайд 4</vt:lpstr>
      <vt:lpstr>Основные экономические показатели финансово-хозяйственной деятельности сельскохозяйственных организаций Российской Федерации</vt:lpstr>
      <vt:lpstr>Удельный вес сельского хозяйства в экономике Российской Федерации, %</vt:lpstr>
      <vt:lpstr>Доля отечественной продукции в товарных ресурсах агропродовольственного рынка Российской Федерации, %</vt:lpstr>
      <vt:lpstr>Показатели экспорта и импорта продовольственных товаров и сельскохозяйственного сырья в России</vt:lpstr>
      <vt:lpstr>Кадровый состав НИУ Отделения экономики и земельных отношений, чел.</vt:lpstr>
      <vt:lpstr>Научные исследования осуществлялись при сотрудничестве со следующими организациями:</vt:lpstr>
      <vt:lpstr>Направления исследований научно-исследовательских учреждений Отделения экономики и земельных отношений Россельхозакадемии</vt:lpstr>
      <vt:lpstr>Задание 01.01 «Разработать усовершенствованную методологию формирования организационно-экономических механизмов инновационного развития АПК, системы управления агропромышленным комплексом с использованием современных информационных технологий»</vt:lpstr>
      <vt:lpstr>Новизна исследований:</vt:lpstr>
      <vt:lpstr>По результатам исследований разработаны:</vt:lpstr>
      <vt:lpstr>Схема критериев эффективности регулирования агропродовольственного рынка  Российской Федерации</vt:lpstr>
      <vt:lpstr>Прогноз рентабельности сельскохозяйственных  организаций в Российской Федерации</vt:lpstr>
      <vt:lpstr>Государственная программа - фундамент современной аграрной политики, основной инструмент по адаптации отечественного агропромышленного комплекса к требованиям ВТО, базисный фактор повышения конкурентоспособности продукции.</vt:lpstr>
      <vt:lpstr>Задание 01.02  «Разработать усовершенствованные методы функционирования аграрных рынков с учетом межгосударственной интеграции и необходимостью обеспечения продовольственной безопасности страны»</vt:lpstr>
      <vt:lpstr>Новизна исследований:</vt:lpstr>
      <vt:lpstr>По результатам исследований разработаны:</vt:lpstr>
      <vt:lpstr>Задание 01.03. «Разработать усовершенствованную систему экономических отношений аграрного сектора  с отраслями экономики страны»</vt:lpstr>
      <vt:lpstr>Новизна исследований:</vt:lpstr>
      <vt:lpstr>Задание 01.04 «Усовершенствовать методологию экономических  взаимоотношений хозяйствующих субъектов АПК с учетом  интеграционно-кооперационных процессов и инновационного  развития агропромышленного производства»</vt:lpstr>
      <vt:lpstr>По результатам исследований разработаны:</vt:lpstr>
      <vt:lpstr>Задание 01.05. «Усовершенствовать структуру многоукладной  экономики и организационно-экономический механизм эффективного функционирования отраслей и форм хозяйствования в АПК»</vt:lpstr>
      <vt:lpstr>По результатам исследований разработаны:</vt:lpstr>
      <vt:lpstr>Задание 01.06. «Разработать организационно-экономические механизмы воспроизводственных процессов в АПК»</vt:lpstr>
      <vt:lpstr>По результатам исследований разработаны:</vt:lpstr>
      <vt:lpstr>Задание 01.07. «Разработать Концепцию социальной политики сельского развития на 2013 -2020 гг. и  на период до 2025 г. и механизмы ее реализации»</vt:lpstr>
      <vt:lpstr>Задание 01.08. «Разработать методологию комплексного развития сельских территорий»</vt:lpstr>
      <vt:lpstr>По результатам исследований разработаны:</vt:lpstr>
      <vt:lpstr>Задание 01.09. «Разработать методы и механизмы управления сельскохозяйственным землепользованием  в агропромышленном комплексе страны»</vt:lpstr>
      <vt:lpstr>По результатам исследований разработаны:</vt:lpstr>
      <vt:lpstr>Задание 01.10  «Усовершенствовать методологию информационно-консультационного обеспечения агропромышленного производства»</vt:lpstr>
      <vt:lpstr>По результатам исследований разработаны:</vt:lpstr>
      <vt:lpstr>Задание 01.11. «Разработать организационно-экономический  механизм реализации результатов научно-технической деятельности  научно-исследовательских учреждений в земельно-имущественном  комплексе Россельхозакадемии»</vt:lpstr>
      <vt:lpstr>Наиболее значимые разработки: </vt:lpstr>
      <vt:lpstr>Количество завершенных разработок НИУ Отделения экономики и земельных отношений</vt:lpstr>
      <vt:lpstr>Виды научно-технической продукции НИУ Отделения экономики и земельных отношений за 2012 г.</vt:lpstr>
      <vt:lpstr>Публикации НИУ Отделения экономики и земельных отношений </vt:lpstr>
      <vt:lpstr>Участие НИУ Отделения экономики и земельных отношений в конференциях, выставках, выполнении хоздоговоров, внедрении научных разработок</vt:lpstr>
      <vt:lpstr>Численность аспирантов НИУ Отделения экономики и земельных отношений, чел.</vt:lpstr>
      <vt:lpstr>Научным организациям Отделения  следует сосредоточить внимание на:</vt:lpstr>
      <vt:lpstr> Благодарю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ebs</cp:lastModifiedBy>
  <cp:revision>168</cp:revision>
  <dcterms:modified xsi:type="dcterms:W3CDTF">2013-02-12T10:07:35Z</dcterms:modified>
</cp:coreProperties>
</file>